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5"/>
  </p:notesMasterIdLst>
  <p:handoutMasterIdLst>
    <p:handoutMasterId r:id="rId96"/>
  </p:handoutMasterIdLst>
  <p:sldIdLst>
    <p:sldId id="606" r:id="rId3"/>
    <p:sldId id="795" r:id="rId4"/>
    <p:sldId id="721" r:id="rId5"/>
    <p:sldId id="555" r:id="rId6"/>
    <p:sldId id="711" r:id="rId7"/>
    <p:sldId id="722" r:id="rId8"/>
    <p:sldId id="791" r:id="rId9"/>
    <p:sldId id="724" r:id="rId10"/>
    <p:sldId id="792" r:id="rId11"/>
    <p:sldId id="726" r:id="rId12"/>
    <p:sldId id="757" r:id="rId13"/>
    <p:sldId id="712" r:id="rId14"/>
    <p:sldId id="651" r:id="rId15"/>
    <p:sldId id="783" r:id="rId16"/>
    <p:sldId id="801" r:id="rId17"/>
    <p:sldId id="659" r:id="rId18"/>
    <p:sldId id="660" r:id="rId19"/>
    <p:sldId id="770" r:id="rId20"/>
    <p:sldId id="773" r:id="rId21"/>
    <p:sldId id="803" r:id="rId22"/>
    <p:sldId id="787" r:id="rId23"/>
    <p:sldId id="779" r:id="rId24"/>
    <p:sldId id="662" r:id="rId25"/>
    <p:sldId id="797" r:id="rId26"/>
    <p:sldId id="798" r:id="rId27"/>
    <p:sldId id="800" r:id="rId28"/>
    <p:sldId id="663" r:id="rId29"/>
    <p:sldId id="799" r:id="rId30"/>
    <p:sldId id="665" r:id="rId31"/>
    <p:sldId id="666" r:id="rId32"/>
    <p:sldId id="684" r:id="rId33"/>
    <p:sldId id="788" r:id="rId34"/>
    <p:sldId id="668" r:id="rId35"/>
    <p:sldId id="685" r:id="rId36"/>
    <p:sldId id="670" r:id="rId37"/>
    <p:sldId id="671" r:id="rId38"/>
    <p:sldId id="672" r:id="rId39"/>
    <p:sldId id="776" r:id="rId40"/>
    <p:sldId id="674" r:id="rId41"/>
    <p:sldId id="675" r:id="rId42"/>
    <p:sldId id="676" r:id="rId43"/>
    <p:sldId id="677" r:id="rId44"/>
    <p:sldId id="678" r:id="rId45"/>
    <p:sldId id="679" r:id="rId46"/>
    <p:sldId id="680" r:id="rId47"/>
    <p:sldId id="681" r:id="rId48"/>
    <p:sldId id="682" r:id="rId49"/>
    <p:sldId id="683" r:id="rId50"/>
    <p:sldId id="697" r:id="rId51"/>
    <p:sldId id="763" r:id="rId52"/>
    <p:sldId id="772" r:id="rId53"/>
    <p:sldId id="774" r:id="rId54"/>
    <p:sldId id="655" r:id="rId55"/>
    <p:sldId id="654" r:id="rId56"/>
    <p:sldId id="686" r:id="rId57"/>
    <p:sldId id="687" r:id="rId58"/>
    <p:sldId id="728" r:id="rId59"/>
    <p:sldId id="688" r:id="rId60"/>
    <p:sldId id="729" r:id="rId61"/>
    <p:sldId id="793" r:id="rId62"/>
    <p:sldId id="731" r:id="rId63"/>
    <p:sldId id="689" r:id="rId64"/>
    <p:sldId id="690" r:id="rId65"/>
    <p:sldId id="732" r:id="rId66"/>
    <p:sldId id="733" r:id="rId67"/>
    <p:sldId id="734" r:id="rId68"/>
    <p:sldId id="691" r:id="rId69"/>
    <p:sldId id="692" r:id="rId70"/>
    <p:sldId id="693" r:id="rId71"/>
    <p:sldId id="694" r:id="rId72"/>
    <p:sldId id="735" r:id="rId73"/>
    <p:sldId id="736" r:id="rId74"/>
    <p:sldId id="737" r:id="rId75"/>
    <p:sldId id="738" r:id="rId76"/>
    <p:sldId id="794" r:id="rId77"/>
    <p:sldId id="739" r:id="rId78"/>
    <p:sldId id="740" r:id="rId79"/>
    <p:sldId id="741" r:id="rId80"/>
    <p:sldId id="742" r:id="rId81"/>
    <p:sldId id="743" r:id="rId82"/>
    <p:sldId id="744" r:id="rId83"/>
    <p:sldId id="746" r:id="rId84"/>
    <p:sldId id="747" r:id="rId85"/>
    <p:sldId id="748" r:id="rId86"/>
    <p:sldId id="749" r:id="rId87"/>
    <p:sldId id="750" r:id="rId88"/>
    <p:sldId id="751" r:id="rId89"/>
    <p:sldId id="752" r:id="rId90"/>
    <p:sldId id="435" r:id="rId91"/>
    <p:sldId id="802" r:id="rId92"/>
    <p:sldId id="759" r:id="rId93"/>
    <p:sldId id="760" r:id="rId94"/>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FF6699"/>
    <a:srgbClr val="0099FF"/>
    <a:srgbClr val="FF6600"/>
    <a:srgbClr val="FF00FF"/>
    <a:srgbClr val="00CC00"/>
    <a:srgbClr val="99FF99"/>
    <a:srgbClr val="FF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322" autoAdjust="0"/>
  </p:normalViewPr>
  <p:slideViewPr>
    <p:cSldViewPr>
      <p:cViewPr>
        <p:scale>
          <a:sx n="116" d="100"/>
          <a:sy n="116" d="100"/>
        </p:scale>
        <p:origin x="-1494" y="282"/>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slide" Target="../slides/slide44.xml"/><Relationship Id="rId7" Type="http://schemas.openxmlformats.org/officeDocument/2006/relationships/slide" Target="../slides/slide46.xml"/><Relationship Id="rId2" Type="http://schemas.openxmlformats.org/officeDocument/2006/relationships/slide" Target="../slides/slide38.xml"/><Relationship Id="rId1" Type="http://schemas.openxmlformats.org/officeDocument/2006/relationships/slide" Target="../slides/slide23.xml"/><Relationship Id="rId6" Type="http://schemas.openxmlformats.org/officeDocument/2006/relationships/slide" Target="../slides/slide39.xml"/><Relationship Id="rId5" Type="http://schemas.openxmlformats.org/officeDocument/2006/relationships/slide" Target="../slides/slide17.xml"/><Relationship Id="rId10" Type="http://schemas.openxmlformats.org/officeDocument/2006/relationships/slide" Target="../slides/slide49.xml"/><Relationship Id="rId4" Type="http://schemas.openxmlformats.org/officeDocument/2006/relationships/slide" Target="../slides/slide16.xml"/><Relationship Id="rId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B450-AA30-45B3-861C-D72F85D43BF4}" type="doc">
      <dgm:prSet loTypeId="urn:microsoft.com/office/officeart/2005/8/layout/lProcess2" loCatId="list" qsTypeId="urn:microsoft.com/office/officeart/2005/8/quickstyle/simple1#7" qsCatId="simple" csTypeId="urn:microsoft.com/office/officeart/2005/8/colors/accent3_1" csCatId="accent3" phldr="1"/>
      <dgm:spPr/>
      <dgm:t>
        <a:bodyPr/>
        <a:lstStyle/>
        <a:p>
          <a:endParaRPr lang="zh-TW" altLang="en-US"/>
        </a:p>
      </dgm:t>
    </dgm:pt>
    <dgm:pt modelId="{47D3AB9F-8784-4783-983D-47521359EA0B}">
      <dgm:prSet phldrT="[文字]"/>
      <dgm:spPr>
        <a:solidFill>
          <a:schemeClr val="accent6">
            <a:lumMod val="40000"/>
            <a:lumOff val="6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免試入學</a:t>
          </a:r>
          <a:endParaRPr lang="zh-TW" altLang="en-US" b="1" dirty="0">
            <a:latin typeface="微軟正黑體" panose="020B0604030504040204" pitchFamily="34" charset="-120"/>
            <a:ea typeface="微軟正黑體" panose="020B0604030504040204" pitchFamily="34" charset="-120"/>
          </a:endParaRPr>
        </a:p>
      </dgm:t>
    </dgm:pt>
    <dgm:pt modelId="{BF60C14A-9005-4228-AF79-C309BE8C085C}" type="par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7D6F8D-4777-4540-B264-07639B98EAEB}" type="sib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EAE07B-2DEF-4829-883D-F95C81F842CF}">
      <dgm:prSet phldrT="[文字]" custT="1"/>
      <dgm:spPr/>
      <dgm:t>
        <a:bodyPr/>
        <a:lstStyle/>
        <a:p>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5E3679-B339-47CD-A230-58E3124C01DF}" type="par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9F5FE2-C4A7-42A2-AA63-344BC4538A79}" type="sib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A80050-7050-4C43-9E74-53BBB2F7CB6D}">
      <dgm:prSet phldrT="[文字]"/>
      <dgm:spPr>
        <a:solidFill>
          <a:schemeClr val="accent2">
            <a:lumMod val="20000"/>
            <a:lumOff val="8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特色招生</a:t>
          </a:r>
          <a:endParaRPr lang="zh-TW" altLang="en-US" b="1" dirty="0">
            <a:latin typeface="微軟正黑體" panose="020B0604030504040204" pitchFamily="34" charset="-120"/>
            <a:ea typeface="微軟正黑體" panose="020B0604030504040204" pitchFamily="34" charset="-120"/>
          </a:endParaRPr>
        </a:p>
      </dgm:t>
    </dgm:pt>
    <dgm:pt modelId="{49EF1792-B8EB-443D-8462-493405E3D5C4}" type="par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AF5EA19-8A9A-44C4-B81E-C419FE2C4030}" type="sib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37883D-F887-4D29-BDE7-B4FF6881E0D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考試分發入學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332666-3DB2-4EFF-A29E-FBC85DAF1C71}" type="par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410E95-C724-4A77-BF9B-249707D36755}" type="sib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6061B9-6E1F-4209-8040-C12B0D94DB52}">
      <dgm:prSet phldrT="[文字]"/>
      <dgm:spPr/>
      <dgm:t>
        <a:bodyPr/>
        <a:lstStyle/>
        <a:p>
          <a:r>
            <a:rPr lang="zh-TW" altLang="en-US" b="1" dirty="0" smtClean="0">
              <a:latin typeface="微軟正黑體" panose="020B0604030504040204" pitchFamily="34" charset="-120"/>
              <a:ea typeface="微軟正黑體" panose="020B0604030504040204" pitchFamily="34" charset="-120"/>
            </a:rPr>
            <a:t>其他方式</a:t>
          </a:r>
          <a:endParaRPr lang="zh-TW" altLang="en-US" b="1" dirty="0">
            <a:latin typeface="微軟正黑體" panose="020B0604030504040204" pitchFamily="34" charset="-120"/>
            <a:ea typeface="微軟正黑體" panose="020B0604030504040204" pitchFamily="34" charset="-120"/>
          </a:endParaRPr>
        </a:p>
      </dgm:t>
    </dgm:pt>
    <dgm:pt modelId="{EBA3ECDC-E705-442D-A6EB-7BE2BA033066}" type="par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F6D0E8-5E25-4FA0-AD1F-5146C0F02229}" type="sib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6BE066-1CDF-4D91-A3FA-BB9D1B1E857E}">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實用技能班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63ECA42-0AB5-416C-BBEC-35BD17D8C2C2}" type="par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2D8DD-64B8-4718-BDDE-60805C32FF7F}" type="sib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62163D-73D4-4550-9AAF-5E001135A7FA}">
      <dgm:prSet custT="1"/>
      <dgm:spPr/>
      <dgm:t>
        <a:bodyPr/>
        <a:lstStyle/>
        <a:p>
          <a:r>
            <a:rPr lang="zh-TW" altLang="en-US" sz="2400" b="1" dirty="0" smtClean="0">
              <a:latin typeface="微軟正黑體" panose="020B0604030504040204" pitchFamily="34" charset="-120"/>
              <a:ea typeface="微軟正黑體" panose="020B0604030504040204" pitchFamily="34" charset="-120"/>
            </a:rPr>
            <a:t>技優甄審</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2400636-7403-42F3-AC14-C419694E4912}" type="par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2B7D90-61B4-47F1-88E2-A83D2D17D77D}" type="sib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D9886B7-6472-4777-AD50-059AD903000F}">
      <dgm:prSet custT="1"/>
      <dgm:spPr/>
      <dgm:t>
        <a:bodyPr/>
        <a:lstStyle/>
        <a:p>
          <a:r>
            <a:rPr lang="zh-TW" altLang="en-US" sz="2400" b="1" dirty="0" smtClean="0">
              <a:latin typeface="微軟正黑體" panose="020B0604030504040204" pitchFamily="34" charset="-120"/>
              <a:ea typeface="微軟正黑體" panose="020B0604030504040204" pitchFamily="34" charset="-120"/>
            </a:rPr>
            <a:t>校內直升</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EDC4039C-F101-4AC3-824B-95767E068243}" type="par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B8B314-3A59-4AF4-8820-6D4C0E9F7B3E}" type="sib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B9DC24-945C-4EDE-B506-CE9AE368F852}">
      <dgm:prSet custT="1"/>
      <dgm:spPr/>
      <dgm:t>
        <a:bodyPr/>
        <a:lstStyle/>
        <a:p>
          <a:pPr algn="ctr" defTabSz="1066800">
            <a:lnSpc>
              <a:spcPct val="90000"/>
            </a:lnSpc>
            <a:spcBef>
              <a:spcPct val="0"/>
            </a:spcBef>
            <a:spcAft>
              <a:spcPts val="600"/>
            </a:spcAft>
          </a:pPr>
          <a:r>
            <a:rPr lang="zh-TW" altLang="en-US" sz="2400" b="1" dirty="0" smtClean="0">
              <a:latin typeface="微軟正黑體" panose="020B0604030504040204" pitchFamily="34" charset="-120"/>
              <a:ea typeface="微軟正黑體" panose="020B0604030504040204" pitchFamily="34" charset="-120"/>
            </a:rPr>
            <a:t>甄選入學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0EFD5F2-644D-4746-965C-38469260BE46}" type="par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DB010A-84EA-4817-B163-2C80085722D9}" type="sib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7BDB16-97AE-4A6F-A05B-76AAC085E04E}">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高職職業類科</a:t>
          </a:r>
          <a:endParaRPr lang="zh-TW" altLang="en-US" sz="1800" b="1" dirty="0">
            <a:latin typeface="微軟正黑體" panose="020B0604030504040204" pitchFamily="34" charset="-120"/>
            <a:ea typeface="微軟正黑體" panose="020B0604030504040204" pitchFamily="34" charset="-120"/>
          </a:endParaRPr>
        </a:p>
      </dgm:t>
    </dgm:pt>
    <dgm:pt modelId="{58EFE90D-BBF7-40DE-987E-604998BF4A6D}" type="par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CA8D7BD-F22B-429E-A7EE-E27D277E3360}" type="sib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0522EF-439A-4856-B09E-2A26C79A4FE1}">
      <dgm:prSet custT="1"/>
      <dgm:spPr/>
      <dgm:t>
        <a:bodyPr/>
        <a:lstStyle/>
        <a:p>
          <a:pPr marL="171450" indent="0" algn="ctr" defTabSz="800100">
            <a:lnSpc>
              <a:spcPts val="2400"/>
            </a:lnSpc>
            <a:spcBef>
              <a:spcPct val="0"/>
            </a:spcBef>
            <a:spcAft>
              <a:spcPts val="0"/>
            </a:spcAft>
            <a:buNone/>
          </a:pPr>
          <a:endParaRPr lang="zh-TW" altLang="en-US" sz="1800" b="1" dirty="0">
            <a:latin typeface="微軟正黑體" panose="020B0604030504040204" pitchFamily="34" charset="-120"/>
            <a:ea typeface="微軟正黑體" panose="020B0604030504040204" pitchFamily="34" charset="-120"/>
          </a:endParaRPr>
        </a:p>
      </dgm:t>
    </dgm:pt>
    <dgm:pt modelId="{774C9573-7380-4F00-8093-7DF82B17FA6B}" type="par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0AB326-D598-4B4B-9010-96F9615157DD}" type="sib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01DC84-CB78-48DC-9ED2-D3D234485314}">
      <dgm:prSet custT="1"/>
      <dgm:spPr/>
      <dgm:t>
        <a:bodyPr/>
        <a:lstStyle/>
        <a:p>
          <a:r>
            <a:rPr lang="zh-TW" altLang="en-US" sz="2000" b="1" dirty="0" smtClean="0">
              <a:latin typeface="微軟正黑體" panose="020B0604030504040204" pitchFamily="34" charset="-120"/>
              <a:ea typeface="微軟正黑體" panose="020B0604030504040204" pitchFamily="34" charset="-120"/>
            </a:rPr>
            <a:t>建教合作班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DD3B374-39BB-4A65-999E-08FD529CC432}" type="par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00CE9D-093B-47EE-9076-0E01D67DCECB}" type="sib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302AD6-47C1-48F2-BF19-B3BE17E148B7}">
      <dgm:prSet custT="1"/>
      <dgm:spPr/>
      <dgm:t>
        <a:bodyPr/>
        <a:lstStyle/>
        <a:p>
          <a:r>
            <a:rPr lang="zh-TW" altLang="en-US" sz="2000" b="1" dirty="0" smtClean="0">
              <a:latin typeface="微軟正黑體" panose="020B0604030504040204" pitchFamily="34" charset="-120"/>
              <a:ea typeface="微軟正黑體" panose="020B0604030504040204" pitchFamily="34" charset="-120"/>
            </a:rPr>
            <a:t>運動績優生獨招</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08A7420-9F37-4101-B82D-BE4CAD2C5165}" type="par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C4AFEA-85A2-4F79-B7BC-5E89ED074DF7}" type="sib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4D6342-13F8-422F-B34D-F0F56C6A07C2}">
      <dgm:prSet custT="1"/>
      <dgm:spPr/>
      <dgm:t>
        <a:bodyPr/>
        <a:lstStyle/>
        <a:p>
          <a:r>
            <a:rPr lang="zh-TW" altLang="en-US" sz="1800" b="1" dirty="0" smtClean="0">
              <a:latin typeface="微軟正黑體" panose="020B0604030504040204" pitchFamily="34" charset="-120"/>
              <a:ea typeface="微軟正黑體" panose="020B0604030504040204" pitchFamily="34" charset="-120"/>
            </a:rPr>
            <a:t>身障適性輔導安置</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A05176D-2BE1-4029-B815-41BEC626F89F}" type="par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D7C5F8-9503-4155-AF8F-CA8BDED60C9F}" type="sib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B2C82-95AB-4869-A1D0-A84E8578C2F1}">
      <dgm:prSet custT="1"/>
      <dgm:spPr/>
      <dgm:t>
        <a:bodyPr/>
        <a:lstStyle/>
        <a:p>
          <a:r>
            <a:rPr lang="zh-TW" altLang="en-US" sz="1800" b="1" dirty="0" smtClean="0">
              <a:latin typeface="微軟正黑體" panose="020B0604030504040204" pitchFamily="34" charset="-120"/>
              <a:ea typeface="微軟正黑體" panose="020B0604030504040204" pitchFamily="34" charset="-120"/>
            </a:rPr>
            <a:t>其他獨招</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5721EE69-6F63-4A53-B36B-5D5E33E29B3A}" type="par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38303D-CA1E-4DDF-A921-ACF1A29E3B0A}" type="sib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6019A0-D22D-413F-B270-832B804D1018}">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藝才班</a:t>
          </a:r>
          <a:endParaRPr lang="zh-TW" altLang="en-US" sz="1800" b="1" dirty="0">
            <a:latin typeface="微軟正黑體" panose="020B0604030504040204" pitchFamily="34" charset="-120"/>
            <a:ea typeface="微軟正黑體" panose="020B0604030504040204" pitchFamily="34" charset="-120"/>
          </a:endParaRPr>
        </a:p>
      </dgm:t>
    </dgm:pt>
    <dgm:pt modelId="{B990090A-F33D-43DE-8084-CA66589A3597}" type="parTrans" cxnId="{24614458-3436-468A-98F1-9CF81B8E5F50}">
      <dgm:prSet/>
      <dgm:spPr/>
      <dgm:t>
        <a:bodyPr/>
        <a:lstStyle/>
        <a:p>
          <a:endParaRPr lang="zh-TW" altLang="en-US"/>
        </a:p>
      </dgm:t>
    </dgm:pt>
    <dgm:pt modelId="{199364E4-F8D5-4B08-B495-29279AEE05F3}" type="sibTrans" cxnId="{24614458-3436-468A-98F1-9CF81B8E5F50}">
      <dgm:prSet/>
      <dgm:spPr/>
      <dgm:t>
        <a:bodyPr/>
        <a:lstStyle/>
        <a:p>
          <a:endParaRPr lang="zh-TW" altLang="en-US"/>
        </a:p>
      </dgm:t>
    </dgm:pt>
    <dgm:pt modelId="{FA4B8383-080C-4E6D-BF63-6CB6454B84C7}">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體育班</a:t>
          </a:r>
          <a:endParaRPr lang="zh-TW" altLang="en-US" sz="1800" b="1" dirty="0">
            <a:latin typeface="微軟正黑體" panose="020B0604030504040204" pitchFamily="34" charset="-120"/>
            <a:ea typeface="微軟正黑體" panose="020B0604030504040204" pitchFamily="34" charset="-120"/>
          </a:endParaRPr>
        </a:p>
      </dgm:t>
    </dgm:pt>
    <dgm:pt modelId="{D31F335F-EC31-452C-BE27-DEE170DE1637}" type="parTrans" cxnId="{C378785B-2F7F-400E-BD6F-2FED48775331}">
      <dgm:prSet/>
      <dgm:spPr/>
      <dgm:t>
        <a:bodyPr/>
        <a:lstStyle/>
        <a:p>
          <a:endParaRPr lang="zh-TW" altLang="en-US"/>
        </a:p>
      </dgm:t>
    </dgm:pt>
    <dgm:pt modelId="{5D67D6CD-BCD6-479F-A4DF-8693C555968B}" type="sibTrans" cxnId="{C378785B-2F7F-400E-BD6F-2FED48775331}">
      <dgm:prSet/>
      <dgm:spPr/>
      <dgm:t>
        <a:bodyPr/>
        <a:lstStyle/>
        <a:p>
          <a:endParaRPr lang="zh-TW" altLang="en-US"/>
        </a:p>
      </dgm:t>
    </dgm:pt>
    <dgm:pt modelId="{88D8A069-513B-4AD4-84FA-4DF5CB4F531D}">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科學班</a:t>
          </a:r>
          <a:endParaRPr lang="zh-TW" altLang="en-US" sz="1800" b="1" dirty="0">
            <a:latin typeface="微軟正黑體" panose="020B0604030504040204" pitchFamily="34" charset="-120"/>
            <a:ea typeface="微軟正黑體" panose="020B0604030504040204" pitchFamily="34" charset="-120"/>
          </a:endParaRPr>
        </a:p>
      </dgm:t>
    </dgm:pt>
    <dgm:pt modelId="{1F9B7E43-09E6-47B5-A3E5-67689A0034AA}" type="parTrans" cxnId="{7FFD65C1-2661-4973-809D-FA3B71692AE4}">
      <dgm:prSet/>
      <dgm:spPr/>
      <dgm:t>
        <a:bodyPr/>
        <a:lstStyle/>
        <a:p>
          <a:endParaRPr lang="zh-TW" altLang="en-US"/>
        </a:p>
      </dgm:t>
    </dgm:pt>
    <dgm:pt modelId="{D4AAD9C5-5898-42BC-8040-458ECC26F540}" type="sibTrans" cxnId="{7FFD65C1-2661-4973-809D-FA3B71692AE4}">
      <dgm:prSet/>
      <dgm:spPr/>
      <dgm:t>
        <a:bodyPr/>
        <a:lstStyle/>
        <a:p>
          <a:endParaRPr lang="zh-TW" altLang="en-US"/>
        </a:p>
      </dgm:t>
    </dgm:pt>
    <dgm:pt modelId="{0896090A-E36E-48C5-874C-98D843F5EF37}" type="pres">
      <dgm:prSet presAssocID="{6DA4B450-AA30-45B3-861C-D72F85D43BF4}" presName="theList" presStyleCnt="0">
        <dgm:presLayoutVars>
          <dgm:dir/>
          <dgm:animLvl val="lvl"/>
          <dgm:resizeHandles val="exact"/>
        </dgm:presLayoutVars>
      </dgm:prSet>
      <dgm:spPr/>
      <dgm:t>
        <a:bodyPr/>
        <a:lstStyle/>
        <a:p>
          <a:endParaRPr lang="zh-TW" altLang="en-US"/>
        </a:p>
      </dgm:t>
    </dgm:pt>
    <dgm:pt modelId="{4A0795AC-D61B-49B2-868C-3A68856DBF6B}" type="pres">
      <dgm:prSet presAssocID="{47D3AB9F-8784-4783-983D-47521359EA0B}" presName="compNode" presStyleCnt="0"/>
      <dgm:spPr/>
    </dgm:pt>
    <dgm:pt modelId="{A585B286-8C6E-433A-9D94-3A1FD2A37E62}" type="pres">
      <dgm:prSet presAssocID="{47D3AB9F-8784-4783-983D-47521359EA0B}" presName="aNode" presStyleLbl="bgShp" presStyleIdx="0" presStyleCnt="3"/>
      <dgm:spPr/>
      <dgm:t>
        <a:bodyPr/>
        <a:lstStyle/>
        <a:p>
          <a:endParaRPr lang="zh-TW" altLang="en-US"/>
        </a:p>
      </dgm:t>
    </dgm:pt>
    <dgm:pt modelId="{BDF3C1BD-1074-4129-AE9D-11AB429711DB}" type="pres">
      <dgm:prSet presAssocID="{47D3AB9F-8784-4783-983D-47521359EA0B}" presName="textNode" presStyleLbl="bgShp" presStyleIdx="0" presStyleCnt="3"/>
      <dgm:spPr/>
      <dgm:t>
        <a:bodyPr/>
        <a:lstStyle/>
        <a:p>
          <a:endParaRPr lang="zh-TW" altLang="en-US"/>
        </a:p>
      </dgm:t>
    </dgm:pt>
    <dgm:pt modelId="{C07DA3DB-1127-438D-B7A5-B33AA530E95A}" type="pres">
      <dgm:prSet presAssocID="{47D3AB9F-8784-4783-983D-47521359EA0B}" presName="compChildNode" presStyleCnt="0"/>
      <dgm:spPr/>
    </dgm:pt>
    <dgm:pt modelId="{D5BC82F3-803E-4132-A386-B1FCB76C917E}" type="pres">
      <dgm:prSet presAssocID="{47D3AB9F-8784-4783-983D-47521359EA0B}" presName="theInnerList" presStyleCnt="0"/>
      <dgm:spPr/>
    </dgm:pt>
    <dgm:pt modelId="{F06D1D13-EB16-45D7-A73C-AD1A6D861FCB}" type="pres">
      <dgm:prSet presAssocID="{6DEAE07B-2DEF-4829-883D-F95C81F842CF}" presName="childNode" presStyleLbl="node1" presStyleIdx="0" presStyleCnt="10" custScaleX="107739" custScaleY="24019" custLinFactY="53230" custLinFactNeighborX="1422" custLinFactNeighborY="100000">
        <dgm:presLayoutVars>
          <dgm:bulletEnabled val="1"/>
        </dgm:presLayoutVars>
      </dgm:prSet>
      <dgm:spPr/>
      <dgm:t>
        <a:bodyPr/>
        <a:lstStyle/>
        <a:p>
          <a:endParaRPr lang="zh-TW" altLang="en-US"/>
        </a:p>
      </dgm:t>
    </dgm:pt>
    <dgm:pt modelId="{469861CC-0A3D-41AA-BF01-30D59693B9C3}" type="pres">
      <dgm:prSet presAssocID="{6DEAE07B-2DEF-4829-883D-F95C81F842CF}" presName="aSpace2" presStyleCnt="0"/>
      <dgm:spPr/>
    </dgm:pt>
    <dgm:pt modelId="{438ABE20-C885-438D-BB69-41A6DB3B761B}" type="pres">
      <dgm:prSet presAssocID="{9D9886B7-6472-4777-AD50-059AD903000F}" presName="childNode" presStyleLbl="node1" presStyleIdx="1" presStyleCnt="10" custScaleX="107739" custScaleY="17889" custLinFactY="-4468" custLinFactNeighborX="2283" custLinFactNeighborY="-100000">
        <dgm:presLayoutVars>
          <dgm:bulletEnabled val="1"/>
        </dgm:presLayoutVars>
      </dgm:prSet>
      <dgm:spPr/>
      <dgm:t>
        <a:bodyPr/>
        <a:lstStyle/>
        <a:p>
          <a:endParaRPr lang="zh-TW" altLang="en-US"/>
        </a:p>
      </dgm:t>
    </dgm:pt>
    <dgm:pt modelId="{24645B81-7A4C-4DB4-9783-725E59F2B790}" type="pres">
      <dgm:prSet presAssocID="{9D9886B7-6472-4777-AD50-059AD903000F}" presName="aSpace2" presStyleCnt="0"/>
      <dgm:spPr/>
    </dgm:pt>
    <dgm:pt modelId="{F5F44FF9-8D8C-48DD-8CA8-D915A9BCDA30}" type="pres">
      <dgm:prSet presAssocID="{6262163D-73D4-4550-9AAF-5E001135A7FA}" presName="childNode" presStyleLbl="node1" presStyleIdx="2" presStyleCnt="10" custScaleX="107739" custScaleY="17598" custLinFactY="-61152" custLinFactNeighborX="2283" custLinFactNeighborY="-100000">
        <dgm:presLayoutVars>
          <dgm:bulletEnabled val="1"/>
        </dgm:presLayoutVars>
      </dgm:prSet>
      <dgm:spPr/>
      <dgm:t>
        <a:bodyPr/>
        <a:lstStyle/>
        <a:p>
          <a:endParaRPr lang="zh-TW" altLang="en-US"/>
        </a:p>
      </dgm:t>
    </dgm:pt>
    <dgm:pt modelId="{D69A1259-102C-4D20-95CB-FC1941A08736}" type="pres">
      <dgm:prSet presAssocID="{47D3AB9F-8784-4783-983D-47521359EA0B}" presName="aSpace" presStyleCnt="0"/>
      <dgm:spPr/>
    </dgm:pt>
    <dgm:pt modelId="{CB7D0BFA-51AA-43C2-B62E-9AA2B0C11C70}" type="pres">
      <dgm:prSet presAssocID="{A5A80050-7050-4C43-9E74-53BBB2F7CB6D}" presName="compNode" presStyleCnt="0"/>
      <dgm:spPr/>
    </dgm:pt>
    <dgm:pt modelId="{CA808BA3-1D1C-47B8-95E8-BBC8BE243800}" type="pres">
      <dgm:prSet presAssocID="{A5A80050-7050-4C43-9E74-53BBB2F7CB6D}" presName="aNode" presStyleLbl="bgShp" presStyleIdx="1" presStyleCnt="3"/>
      <dgm:spPr/>
      <dgm:t>
        <a:bodyPr/>
        <a:lstStyle/>
        <a:p>
          <a:endParaRPr lang="zh-TW" altLang="en-US"/>
        </a:p>
      </dgm:t>
    </dgm:pt>
    <dgm:pt modelId="{5B80ED22-4951-497E-8A41-98F60294D473}" type="pres">
      <dgm:prSet presAssocID="{A5A80050-7050-4C43-9E74-53BBB2F7CB6D}" presName="textNode" presStyleLbl="bgShp" presStyleIdx="1" presStyleCnt="3"/>
      <dgm:spPr/>
      <dgm:t>
        <a:bodyPr/>
        <a:lstStyle/>
        <a:p>
          <a:endParaRPr lang="zh-TW" altLang="en-US"/>
        </a:p>
      </dgm:t>
    </dgm:pt>
    <dgm:pt modelId="{B0944263-219E-456F-8F5D-F6A430E8AC47}" type="pres">
      <dgm:prSet presAssocID="{A5A80050-7050-4C43-9E74-53BBB2F7CB6D}" presName="compChildNode" presStyleCnt="0"/>
      <dgm:spPr/>
    </dgm:pt>
    <dgm:pt modelId="{32F68E4C-4BCF-45B0-AA73-FE1B7823DDBB}" type="pres">
      <dgm:prSet presAssocID="{A5A80050-7050-4C43-9E74-53BBB2F7CB6D}" presName="theInnerList" presStyleCnt="0"/>
      <dgm:spPr/>
    </dgm:pt>
    <dgm:pt modelId="{0BA97571-FDFB-499F-8ECC-DCF552C93342}" type="pres">
      <dgm:prSet presAssocID="{C037883D-F887-4D29-BDE7-B4FF6881E0D4}" presName="childNode" presStyleLbl="node1" presStyleIdx="3" presStyleCnt="10" custScaleX="114009" custScaleY="46152">
        <dgm:presLayoutVars>
          <dgm:bulletEnabled val="1"/>
        </dgm:presLayoutVars>
      </dgm:prSet>
      <dgm:spPr/>
      <dgm:t>
        <a:bodyPr/>
        <a:lstStyle/>
        <a:p>
          <a:endParaRPr lang="zh-TW" altLang="en-US"/>
        </a:p>
      </dgm:t>
    </dgm:pt>
    <dgm:pt modelId="{45102B31-A37F-4160-9D0E-B979DF86C6E3}" type="pres">
      <dgm:prSet presAssocID="{C037883D-F887-4D29-BDE7-B4FF6881E0D4}" presName="aSpace2" presStyleCnt="0"/>
      <dgm:spPr/>
    </dgm:pt>
    <dgm:pt modelId="{3A510260-FF0F-42F4-9BC0-0A1EB8EC059E}" type="pres">
      <dgm:prSet presAssocID="{C6B9DC24-945C-4EDE-B506-CE9AE368F852}" presName="childNode" presStyleLbl="node1" presStyleIdx="4" presStyleCnt="10" custScaleX="111795" custScaleY="174626">
        <dgm:presLayoutVars>
          <dgm:bulletEnabled val="1"/>
        </dgm:presLayoutVars>
      </dgm:prSet>
      <dgm:spPr/>
      <dgm:t>
        <a:bodyPr/>
        <a:lstStyle/>
        <a:p>
          <a:endParaRPr lang="zh-TW" altLang="en-US"/>
        </a:p>
      </dgm:t>
    </dgm:pt>
    <dgm:pt modelId="{7918DF98-5E6E-495F-95FE-C91CD83C3C83}" type="pres">
      <dgm:prSet presAssocID="{A5A80050-7050-4C43-9E74-53BBB2F7CB6D}" presName="aSpace" presStyleCnt="0"/>
      <dgm:spPr/>
    </dgm:pt>
    <dgm:pt modelId="{9B8FA91A-DF75-499F-9446-F9580D0BA9FD}" type="pres">
      <dgm:prSet presAssocID="{946061B9-6E1F-4209-8040-C12B0D94DB52}" presName="compNode" presStyleCnt="0"/>
      <dgm:spPr/>
    </dgm:pt>
    <dgm:pt modelId="{2870DAF3-3EDA-400C-92FD-C7D6AB759F95}" type="pres">
      <dgm:prSet presAssocID="{946061B9-6E1F-4209-8040-C12B0D94DB52}" presName="aNode" presStyleLbl="bgShp" presStyleIdx="2" presStyleCnt="3"/>
      <dgm:spPr/>
      <dgm:t>
        <a:bodyPr/>
        <a:lstStyle/>
        <a:p>
          <a:endParaRPr lang="zh-TW" altLang="en-US"/>
        </a:p>
      </dgm:t>
    </dgm:pt>
    <dgm:pt modelId="{9DAF8256-FC78-4A82-AA9C-5E595CEF97C3}" type="pres">
      <dgm:prSet presAssocID="{946061B9-6E1F-4209-8040-C12B0D94DB52}" presName="textNode" presStyleLbl="bgShp" presStyleIdx="2" presStyleCnt="3"/>
      <dgm:spPr/>
      <dgm:t>
        <a:bodyPr/>
        <a:lstStyle/>
        <a:p>
          <a:endParaRPr lang="zh-TW" altLang="en-US"/>
        </a:p>
      </dgm:t>
    </dgm:pt>
    <dgm:pt modelId="{0022F5FC-AA6D-433F-AD2B-450328FD45CF}" type="pres">
      <dgm:prSet presAssocID="{946061B9-6E1F-4209-8040-C12B0D94DB52}" presName="compChildNode" presStyleCnt="0"/>
      <dgm:spPr/>
    </dgm:pt>
    <dgm:pt modelId="{5F927DC7-54A9-401B-B690-F93FFE2B2BEF}" type="pres">
      <dgm:prSet presAssocID="{946061B9-6E1F-4209-8040-C12B0D94DB52}" presName="theInnerList" presStyleCnt="0"/>
      <dgm:spPr/>
    </dgm:pt>
    <dgm:pt modelId="{728A61A8-D561-4F57-83C1-487F99FB7DA1}" type="pres">
      <dgm:prSet presAssocID="{A26BE066-1CDF-4D91-A3FA-BB9D1B1E857E}" presName="childNode" presStyleLbl="node1" presStyleIdx="5" presStyleCnt="10">
        <dgm:presLayoutVars>
          <dgm:bulletEnabled val="1"/>
        </dgm:presLayoutVars>
      </dgm:prSet>
      <dgm:spPr/>
      <dgm:t>
        <a:bodyPr/>
        <a:lstStyle/>
        <a:p>
          <a:endParaRPr lang="zh-TW" altLang="en-US"/>
        </a:p>
      </dgm:t>
    </dgm:pt>
    <dgm:pt modelId="{22FCF8E0-8BB5-42D8-A421-92183796C30D}" type="pres">
      <dgm:prSet presAssocID="{A26BE066-1CDF-4D91-A3FA-BB9D1B1E857E}" presName="aSpace2" presStyleCnt="0"/>
      <dgm:spPr/>
    </dgm:pt>
    <dgm:pt modelId="{D83FBCC9-C5C1-4B11-92FA-FDE6EE114B4E}" type="pres">
      <dgm:prSet presAssocID="{B601DC84-CB78-48DC-9ED2-D3D234485314}" presName="childNode" presStyleLbl="node1" presStyleIdx="6" presStyleCnt="10">
        <dgm:presLayoutVars>
          <dgm:bulletEnabled val="1"/>
        </dgm:presLayoutVars>
      </dgm:prSet>
      <dgm:spPr/>
      <dgm:t>
        <a:bodyPr/>
        <a:lstStyle/>
        <a:p>
          <a:endParaRPr lang="zh-TW" altLang="en-US"/>
        </a:p>
      </dgm:t>
    </dgm:pt>
    <dgm:pt modelId="{FD0D5C99-1E15-4697-8964-A0E35BFBFF63}" type="pres">
      <dgm:prSet presAssocID="{B601DC84-CB78-48DC-9ED2-D3D234485314}" presName="aSpace2" presStyleCnt="0"/>
      <dgm:spPr/>
    </dgm:pt>
    <dgm:pt modelId="{6BFC90FC-34CD-4EAF-BC6F-CB2097A40103}" type="pres">
      <dgm:prSet presAssocID="{5E302AD6-47C1-48F2-BF19-B3BE17E148B7}" presName="childNode" presStyleLbl="node1" presStyleIdx="7" presStyleCnt="10">
        <dgm:presLayoutVars>
          <dgm:bulletEnabled val="1"/>
        </dgm:presLayoutVars>
      </dgm:prSet>
      <dgm:spPr/>
      <dgm:t>
        <a:bodyPr/>
        <a:lstStyle/>
        <a:p>
          <a:endParaRPr lang="zh-TW" altLang="en-US"/>
        </a:p>
      </dgm:t>
    </dgm:pt>
    <dgm:pt modelId="{CB51A51A-55AF-41FE-B6AF-429B9083E51A}" type="pres">
      <dgm:prSet presAssocID="{5E302AD6-47C1-48F2-BF19-B3BE17E148B7}" presName="aSpace2" presStyleCnt="0"/>
      <dgm:spPr/>
    </dgm:pt>
    <dgm:pt modelId="{2DF28855-5F38-4828-B53E-544316A76E97}" type="pres">
      <dgm:prSet presAssocID="{C74D6342-13F8-422F-B34D-F0F56C6A07C2}" presName="childNode" presStyleLbl="node1" presStyleIdx="8" presStyleCnt="10">
        <dgm:presLayoutVars>
          <dgm:bulletEnabled val="1"/>
        </dgm:presLayoutVars>
      </dgm:prSet>
      <dgm:spPr/>
      <dgm:t>
        <a:bodyPr/>
        <a:lstStyle/>
        <a:p>
          <a:endParaRPr lang="zh-TW" altLang="en-US"/>
        </a:p>
      </dgm:t>
    </dgm:pt>
    <dgm:pt modelId="{D0A38FD5-7054-4F66-A810-2DDAB1F28ABC}" type="pres">
      <dgm:prSet presAssocID="{C74D6342-13F8-422F-B34D-F0F56C6A07C2}" presName="aSpace2" presStyleCnt="0"/>
      <dgm:spPr/>
    </dgm:pt>
    <dgm:pt modelId="{099A19C2-1ABF-4AD6-9CB3-130926A739FF}" type="pres">
      <dgm:prSet presAssocID="{06BB2C82-95AB-4869-A1D0-A84E8578C2F1}" presName="childNode" presStyleLbl="node1" presStyleIdx="9" presStyleCnt="10">
        <dgm:presLayoutVars>
          <dgm:bulletEnabled val="1"/>
        </dgm:presLayoutVars>
      </dgm:prSet>
      <dgm:spPr/>
      <dgm:t>
        <a:bodyPr/>
        <a:lstStyle/>
        <a:p>
          <a:endParaRPr lang="zh-TW" altLang="en-US"/>
        </a:p>
      </dgm:t>
    </dgm:pt>
  </dgm:ptLst>
  <dgm:cxnLst>
    <dgm:cxn modelId="{2D02EB22-227A-4950-97D4-991BD50B0D06}" type="presOf" srcId="{C037883D-F887-4D29-BDE7-B4FF6881E0D4}" destId="{0BA97571-FDFB-499F-8ECC-DCF552C93342}" srcOrd="0" destOrd="0" presId="urn:microsoft.com/office/officeart/2005/8/layout/lProcess2"/>
    <dgm:cxn modelId="{42D4A5E1-142A-40BC-A9BB-F45B0102B9D1}" srcId="{946061B9-6E1F-4209-8040-C12B0D94DB52}" destId="{B601DC84-CB78-48DC-9ED2-D3D234485314}" srcOrd="1" destOrd="0" parTransId="{CDD3B374-39BB-4A65-999E-08FD529CC432}" sibTransId="{0700CE9D-093B-47EE-9076-0E01D67DCECB}"/>
    <dgm:cxn modelId="{69391061-D2BD-495E-BE08-0C7D1A4B9B8F}" srcId="{946061B9-6E1F-4209-8040-C12B0D94DB52}" destId="{06BB2C82-95AB-4869-A1D0-A84E8578C2F1}" srcOrd="4" destOrd="0" parTransId="{5721EE69-6F63-4A53-B36B-5D5E33E29B3A}" sibTransId="{A038303D-CA1E-4DDF-A921-ACF1A29E3B0A}"/>
    <dgm:cxn modelId="{3F300BA2-F3CE-4EBB-81F5-E3AAAD38C403}" srcId="{47D3AB9F-8784-4783-983D-47521359EA0B}" destId="{6262163D-73D4-4550-9AAF-5E001135A7FA}" srcOrd="2" destOrd="0" parTransId="{F2400636-7403-42F3-AC14-C419694E4912}" sibTransId="{E72B7D90-61B4-47F1-88E2-A83D2D17D77D}"/>
    <dgm:cxn modelId="{3D7C7CDD-EBA0-4BA0-BAEC-66FF9838C037}" srcId="{47D3AB9F-8784-4783-983D-47521359EA0B}" destId="{9D9886B7-6472-4777-AD50-059AD903000F}" srcOrd="1" destOrd="0" parTransId="{EDC4039C-F101-4AC3-824B-95767E068243}" sibTransId="{84B8B314-3A59-4AF4-8820-6D4C0E9F7B3E}"/>
    <dgm:cxn modelId="{E809FC96-143D-42B5-80D9-D7AEBB7CBA39}" type="presOf" srcId="{47D3AB9F-8784-4783-983D-47521359EA0B}" destId="{A585B286-8C6E-433A-9D94-3A1FD2A37E62}" srcOrd="0" destOrd="0" presId="urn:microsoft.com/office/officeart/2005/8/layout/lProcess2"/>
    <dgm:cxn modelId="{005137E7-7CDC-40DA-A04A-22111E0E9358}" type="presOf" srcId="{C74D6342-13F8-422F-B34D-F0F56C6A07C2}" destId="{2DF28855-5F38-4828-B53E-544316A76E97}" srcOrd="0" destOrd="0" presId="urn:microsoft.com/office/officeart/2005/8/layout/lProcess2"/>
    <dgm:cxn modelId="{D5492539-E989-4795-9235-8F521F20EF6D}" type="presOf" srcId="{9D9886B7-6472-4777-AD50-059AD903000F}" destId="{438ABE20-C885-438D-BB69-41A6DB3B761B}" srcOrd="0" destOrd="0" presId="urn:microsoft.com/office/officeart/2005/8/layout/lProcess2"/>
    <dgm:cxn modelId="{FDD77BF8-92B4-46B8-BCD5-7F8297C813C2}" type="presOf" srcId="{88D8A069-513B-4AD4-84FA-4DF5CB4F531D}" destId="{3A510260-FF0F-42F4-9BC0-0A1EB8EC059E}" srcOrd="0" destOrd="4" presId="urn:microsoft.com/office/officeart/2005/8/layout/lProcess2"/>
    <dgm:cxn modelId="{42325D86-4B35-4C8A-B320-5451FB30D70C}" type="presOf" srcId="{5E302AD6-47C1-48F2-BF19-B3BE17E148B7}" destId="{6BFC90FC-34CD-4EAF-BC6F-CB2097A40103}" srcOrd="0" destOrd="0" presId="urn:microsoft.com/office/officeart/2005/8/layout/lProcess2"/>
    <dgm:cxn modelId="{DB641375-F05B-48FE-892A-F4A86FF5E813}" srcId="{946061B9-6E1F-4209-8040-C12B0D94DB52}" destId="{C74D6342-13F8-422F-B34D-F0F56C6A07C2}" srcOrd="3" destOrd="0" parTransId="{5A05176D-2BE1-4029-B815-41BEC626F89F}" sibTransId="{55D7C5F8-9503-4155-AF8F-CA8BDED60C9F}"/>
    <dgm:cxn modelId="{77102065-F85A-4521-B36F-C68B89772542}" srcId="{6DA4B450-AA30-45B3-861C-D72F85D43BF4}" destId="{946061B9-6E1F-4209-8040-C12B0D94DB52}" srcOrd="2" destOrd="0" parTransId="{EBA3ECDC-E705-442D-A6EB-7BE2BA033066}" sibTransId="{A3F6D0E8-5E25-4FA0-AD1F-5146C0F02229}"/>
    <dgm:cxn modelId="{748219A4-C506-479B-906B-BB00C746EA12}" srcId="{946061B9-6E1F-4209-8040-C12B0D94DB52}" destId="{A26BE066-1CDF-4D91-A3FA-BB9D1B1E857E}" srcOrd="0" destOrd="0" parTransId="{D63ECA42-0AB5-416C-BBEC-35BD17D8C2C2}" sibTransId="{53E2D8DD-64B8-4718-BDDE-60805C32FF7F}"/>
    <dgm:cxn modelId="{3820257D-54D9-400B-9C1A-C3024948FF78}" srcId="{C6B9DC24-945C-4EDE-B506-CE9AE368F852}" destId="{FC7BDB16-97AE-4A6F-A05B-76AAC085E04E}" srcOrd="0" destOrd="0" parTransId="{58EFE90D-BBF7-40DE-987E-604998BF4A6D}" sibTransId="{6CA8D7BD-F22B-429E-A7EE-E27D277E3360}"/>
    <dgm:cxn modelId="{F1027448-5762-48E3-A4DA-0C8C2135A24C}" type="presOf" srcId="{B601DC84-CB78-48DC-9ED2-D3D234485314}" destId="{D83FBCC9-C5C1-4B11-92FA-FDE6EE114B4E}" srcOrd="0" destOrd="0" presId="urn:microsoft.com/office/officeart/2005/8/layout/lProcess2"/>
    <dgm:cxn modelId="{A72475F0-F172-48CD-83AA-6D99BEA789F1}" type="presOf" srcId="{C70522EF-439A-4856-B09E-2A26C79A4FE1}" destId="{3A510260-FF0F-42F4-9BC0-0A1EB8EC059E}" srcOrd="0" destOrd="5" presId="urn:microsoft.com/office/officeart/2005/8/layout/lProcess2"/>
    <dgm:cxn modelId="{C4EF7BF8-631F-4A19-B919-5510949CF5F4}" srcId="{946061B9-6E1F-4209-8040-C12B0D94DB52}" destId="{5E302AD6-47C1-48F2-BF19-B3BE17E148B7}" srcOrd="2" destOrd="0" parTransId="{E08A7420-9F37-4101-B82D-BE4CAD2C5165}" sibTransId="{41C4AFEA-85A2-4F79-B7BC-5E89ED074DF7}"/>
    <dgm:cxn modelId="{2A128578-D3F8-4A25-8FCC-D1CDC2A03157}" type="presOf" srcId="{6DEAE07B-2DEF-4829-883D-F95C81F842CF}" destId="{F06D1D13-EB16-45D7-A73C-AD1A6D861FCB}" srcOrd="0" destOrd="0" presId="urn:microsoft.com/office/officeart/2005/8/layout/lProcess2"/>
    <dgm:cxn modelId="{51622780-9E5E-47E9-96D0-FC2C0EE0A9B3}" srcId="{A5A80050-7050-4C43-9E74-53BBB2F7CB6D}" destId="{C6B9DC24-945C-4EDE-B506-CE9AE368F852}" srcOrd="1" destOrd="0" parTransId="{B0EFD5F2-644D-4746-965C-38469260BE46}" sibTransId="{05DB010A-84EA-4817-B163-2C80085722D9}"/>
    <dgm:cxn modelId="{06890670-5412-4A70-B5A9-F69B255F4A0B}" type="presOf" srcId="{FC7BDB16-97AE-4A6F-A05B-76AAC085E04E}" destId="{3A510260-FF0F-42F4-9BC0-0A1EB8EC059E}" srcOrd="0" destOrd="1" presId="urn:microsoft.com/office/officeart/2005/8/layout/lProcess2"/>
    <dgm:cxn modelId="{C378785B-2F7F-400E-BD6F-2FED48775331}" srcId="{C6B9DC24-945C-4EDE-B506-CE9AE368F852}" destId="{FA4B8383-080C-4E6D-BF63-6CB6454B84C7}" srcOrd="2" destOrd="0" parTransId="{D31F335F-EC31-452C-BE27-DEE170DE1637}" sibTransId="{5D67D6CD-BCD6-479F-A4DF-8693C555968B}"/>
    <dgm:cxn modelId="{24614458-3436-468A-98F1-9CF81B8E5F50}" srcId="{C6B9DC24-945C-4EDE-B506-CE9AE368F852}" destId="{6A6019A0-D22D-413F-B270-832B804D1018}" srcOrd="1" destOrd="0" parTransId="{B990090A-F33D-43DE-8084-CA66589A3597}" sibTransId="{199364E4-F8D5-4B08-B495-29279AEE05F3}"/>
    <dgm:cxn modelId="{794A5CB2-05D7-4AB4-BCFE-0739F5BFB743}" srcId="{6DA4B450-AA30-45B3-861C-D72F85D43BF4}" destId="{A5A80050-7050-4C43-9E74-53BBB2F7CB6D}" srcOrd="1" destOrd="0" parTransId="{49EF1792-B8EB-443D-8462-493405E3D5C4}" sibTransId="{DAF5EA19-8A9A-44C4-B81E-C419FE2C4030}"/>
    <dgm:cxn modelId="{7B5C9AC0-6A37-4B6A-AE9D-124A201E76A4}" type="presOf" srcId="{6262163D-73D4-4550-9AAF-5E001135A7FA}" destId="{F5F44FF9-8D8C-48DD-8CA8-D915A9BCDA30}" srcOrd="0" destOrd="0" presId="urn:microsoft.com/office/officeart/2005/8/layout/lProcess2"/>
    <dgm:cxn modelId="{854FC0DF-B5D4-49E2-858F-130859902A60}" type="presOf" srcId="{6DA4B450-AA30-45B3-861C-D72F85D43BF4}" destId="{0896090A-E36E-48C5-874C-98D843F5EF37}" srcOrd="0" destOrd="0" presId="urn:microsoft.com/office/officeart/2005/8/layout/lProcess2"/>
    <dgm:cxn modelId="{D946EE5D-757C-46E5-B130-0CAAE3EA8DED}" srcId="{A5A80050-7050-4C43-9E74-53BBB2F7CB6D}" destId="{C037883D-F887-4D29-BDE7-B4FF6881E0D4}" srcOrd="0" destOrd="0" parTransId="{E1332666-3DB2-4EFF-A29E-FBC85DAF1C71}" sibTransId="{2D410E95-C724-4A77-BF9B-249707D36755}"/>
    <dgm:cxn modelId="{AA8472BB-200E-41F0-8DB4-AF498498EDC0}" srcId="{47D3AB9F-8784-4783-983D-47521359EA0B}" destId="{6DEAE07B-2DEF-4829-883D-F95C81F842CF}" srcOrd="0" destOrd="0" parTransId="{175E3679-B339-47CD-A230-58E3124C01DF}" sibTransId="{269F5FE2-C4A7-42A2-AA63-344BC4538A79}"/>
    <dgm:cxn modelId="{B6F21EF9-C1F6-4E8F-8916-D3D1D67D1720}" type="presOf" srcId="{946061B9-6E1F-4209-8040-C12B0D94DB52}" destId="{9DAF8256-FC78-4A82-AA9C-5E595CEF97C3}" srcOrd="1" destOrd="0" presId="urn:microsoft.com/office/officeart/2005/8/layout/lProcess2"/>
    <dgm:cxn modelId="{3D47EAE7-A3DC-4629-87FA-3D2B5AF83245}" type="presOf" srcId="{FA4B8383-080C-4E6D-BF63-6CB6454B84C7}" destId="{3A510260-FF0F-42F4-9BC0-0A1EB8EC059E}" srcOrd="0" destOrd="3" presId="urn:microsoft.com/office/officeart/2005/8/layout/lProcess2"/>
    <dgm:cxn modelId="{FCE567F3-78B9-4232-B48E-616152D19F15}" type="presOf" srcId="{6A6019A0-D22D-413F-B270-832B804D1018}" destId="{3A510260-FF0F-42F4-9BC0-0A1EB8EC059E}" srcOrd="0" destOrd="2" presId="urn:microsoft.com/office/officeart/2005/8/layout/lProcess2"/>
    <dgm:cxn modelId="{7FFD65C1-2661-4973-809D-FA3B71692AE4}" srcId="{C6B9DC24-945C-4EDE-B506-CE9AE368F852}" destId="{88D8A069-513B-4AD4-84FA-4DF5CB4F531D}" srcOrd="3" destOrd="0" parTransId="{1F9B7E43-09E6-47B5-A3E5-67689A0034AA}" sibTransId="{D4AAD9C5-5898-42BC-8040-458ECC26F540}"/>
    <dgm:cxn modelId="{A99C1B50-B4AD-4E5E-A1F6-9D18072FC220}" type="presOf" srcId="{A26BE066-1CDF-4D91-A3FA-BB9D1B1E857E}" destId="{728A61A8-D561-4F57-83C1-487F99FB7DA1}" srcOrd="0" destOrd="0" presId="urn:microsoft.com/office/officeart/2005/8/layout/lProcess2"/>
    <dgm:cxn modelId="{A8CE4533-CED0-4B87-9884-40DA60A16EAC}" type="presOf" srcId="{946061B9-6E1F-4209-8040-C12B0D94DB52}" destId="{2870DAF3-3EDA-400C-92FD-C7D6AB759F95}" srcOrd="0" destOrd="0" presId="urn:microsoft.com/office/officeart/2005/8/layout/lProcess2"/>
    <dgm:cxn modelId="{5FE4C3FD-F433-4B7A-A206-6665FE2AB1CB}" type="presOf" srcId="{06BB2C82-95AB-4869-A1D0-A84E8578C2F1}" destId="{099A19C2-1ABF-4AD6-9CB3-130926A739FF}" srcOrd="0" destOrd="0" presId="urn:microsoft.com/office/officeart/2005/8/layout/lProcess2"/>
    <dgm:cxn modelId="{9B5CC7F0-1C57-4C74-988B-B707ADE9AFF4}" srcId="{C6B9DC24-945C-4EDE-B506-CE9AE368F852}" destId="{C70522EF-439A-4856-B09E-2A26C79A4FE1}" srcOrd="4" destOrd="0" parTransId="{774C9573-7380-4F00-8093-7DF82B17FA6B}" sibTransId="{410AB326-D598-4B4B-9010-96F9615157DD}"/>
    <dgm:cxn modelId="{2969C46E-0A48-485E-84B7-AC6062E3303E}" type="presOf" srcId="{C6B9DC24-945C-4EDE-B506-CE9AE368F852}" destId="{3A510260-FF0F-42F4-9BC0-0A1EB8EC059E}" srcOrd="0" destOrd="0" presId="urn:microsoft.com/office/officeart/2005/8/layout/lProcess2"/>
    <dgm:cxn modelId="{906E2D38-82F1-4243-8708-513525DAFB9B}" type="presOf" srcId="{A5A80050-7050-4C43-9E74-53BBB2F7CB6D}" destId="{5B80ED22-4951-497E-8A41-98F60294D473}" srcOrd="1" destOrd="0" presId="urn:microsoft.com/office/officeart/2005/8/layout/lProcess2"/>
    <dgm:cxn modelId="{46405AB1-6000-4965-96B2-47179F5F12D4}" type="presOf" srcId="{A5A80050-7050-4C43-9E74-53BBB2F7CB6D}" destId="{CA808BA3-1D1C-47B8-95E8-BBC8BE243800}" srcOrd="0" destOrd="0" presId="urn:microsoft.com/office/officeart/2005/8/layout/lProcess2"/>
    <dgm:cxn modelId="{50732CC8-2F9F-4D3F-9E27-C1EF263D771B}" type="presOf" srcId="{47D3AB9F-8784-4783-983D-47521359EA0B}" destId="{BDF3C1BD-1074-4129-AE9D-11AB429711DB}" srcOrd="1" destOrd="0" presId="urn:microsoft.com/office/officeart/2005/8/layout/lProcess2"/>
    <dgm:cxn modelId="{2405678D-9936-4598-B1A9-EA6081312531}" srcId="{6DA4B450-AA30-45B3-861C-D72F85D43BF4}" destId="{47D3AB9F-8784-4783-983D-47521359EA0B}" srcOrd="0" destOrd="0" parTransId="{BF60C14A-9005-4228-AF79-C309BE8C085C}" sibTransId="{7A7D6F8D-4777-4540-B264-07639B98EAEB}"/>
    <dgm:cxn modelId="{58B1F5C6-BB6E-4247-BEEB-A18CD054DD43}" type="presParOf" srcId="{0896090A-E36E-48C5-874C-98D843F5EF37}" destId="{4A0795AC-D61B-49B2-868C-3A68856DBF6B}" srcOrd="0" destOrd="0" presId="urn:microsoft.com/office/officeart/2005/8/layout/lProcess2"/>
    <dgm:cxn modelId="{88511DB1-CE47-4CDC-8C1F-3AE8728DD028}" type="presParOf" srcId="{4A0795AC-D61B-49B2-868C-3A68856DBF6B}" destId="{A585B286-8C6E-433A-9D94-3A1FD2A37E62}" srcOrd="0" destOrd="0" presId="urn:microsoft.com/office/officeart/2005/8/layout/lProcess2"/>
    <dgm:cxn modelId="{C42D8CCD-6949-4698-B4F5-A42EB60087CA}" type="presParOf" srcId="{4A0795AC-D61B-49B2-868C-3A68856DBF6B}" destId="{BDF3C1BD-1074-4129-AE9D-11AB429711DB}" srcOrd="1" destOrd="0" presId="urn:microsoft.com/office/officeart/2005/8/layout/lProcess2"/>
    <dgm:cxn modelId="{0172ACB6-337A-40A6-BBB7-8682B0F47C33}" type="presParOf" srcId="{4A0795AC-D61B-49B2-868C-3A68856DBF6B}" destId="{C07DA3DB-1127-438D-B7A5-B33AA530E95A}" srcOrd="2" destOrd="0" presId="urn:microsoft.com/office/officeart/2005/8/layout/lProcess2"/>
    <dgm:cxn modelId="{6C9A7A64-87C8-40CC-A09A-54DF1D3500EB}" type="presParOf" srcId="{C07DA3DB-1127-438D-B7A5-B33AA530E95A}" destId="{D5BC82F3-803E-4132-A386-B1FCB76C917E}" srcOrd="0" destOrd="0" presId="urn:microsoft.com/office/officeart/2005/8/layout/lProcess2"/>
    <dgm:cxn modelId="{06EC663A-97A9-43CB-8B3B-7CB4EEB835D0}" type="presParOf" srcId="{D5BC82F3-803E-4132-A386-B1FCB76C917E}" destId="{F06D1D13-EB16-45D7-A73C-AD1A6D861FCB}" srcOrd="0" destOrd="0" presId="urn:microsoft.com/office/officeart/2005/8/layout/lProcess2"/>
    <dgm:cxn modelId="{D3A5EA91-A016-4D25-B7FE-FA00983D1570}" type="presParOf" srcId="{D5BC82F3-803E-4132-A386-B1FCB76C917E}" destId="{469861CC-0A3D-41AA-BF01-30D59693B9C3}" srcOrd="1" destOrd="0" presId="urn:microsoft.com/office/officeart/2005/8/layout/lProcess2"/>
    <dgm:cxn modelId="{2B496B92-81CC-46BD-9B83-BD9323DCF33A}" type="presParOf" srcId="{D5BC82F3-803E-4132-A386-B1FCB76C917E}" destId="{438ABE20-C885-438D-BB69-41A6DB3B761B}" srcOrd="2" destOrd="0" presId="urn:microsoft.com/office/officeart/2005/8/layout/lProcess2"/>
    <dgm:cxn modelId="{1B8E362C-E231-4D74-A5E3-8E4E15020720}" type="presParOf" srcId="{D5BC82F3-803E-4132-A386-B1FCB76C917E}" destId="{24645B81-7A4C-4DB4-9783-725E59F2B790}" srcOrd="3" destOrd="0" presId="urn:microsoft.com/office/officeart/2005/8/layout/lProcess2"/>
    <dgm:cxn modelId="{3D8586ED-3821-40D9-8E25-95BBADC296D5}" type="presParOf" srcId="{D5BC82F3-803E-4132-A386-B1FCB76C917E}" destId="{F5F44FF9-8D8C-48DD-8CA8-D915A9BCDA30}" srcOrd="4" destOrd="0" presId="urn:microsoft.com/office/officeart/2005/8/layout/lProcess2"/>
    <dgm:cxn modelId="{C576415F-2CA5-480C-8EA7-98B9A05AA5DA}" type="presParOf" srcId="{0896090A-E36E-48C5-874C-98D843F5EF37}" destId="{D69A1259-102C-4D20-95CB-FC1941A08736}" srcOrd="1" destOrd="0" presId="urn:microsoft.com/office/officeart/2005/8/layout/lProcess2"/>
    <dgm:cxn modelId="{4325D4D6-2C74-45A9-95DB-A8F69F50670C}" type="presParOf" srcId="{0896090A-E36E-48C5-874C-98D843F5EF37}" destId="{CB7D0BFA-51AA-43C2-B62E-9AA2B0C11C70}" srcOrd="2" destOrd="0" presId="urn:microsoft.com/office/officeart/2005/8/layout/lProcess2"/>
    <dgm:cxn modelId="{E53E494A-429A-456E-BF12-C5835438B5DD}" type="presParOf" srcId="{CB7D0BFA-51AA-43C2-B62E-9AA2B0C11C70}" destId="{CA808BA3-1D1C-47B8-95E8-BBC8BE243800}" srcOrd="0" destOrd="0" presId="urn:microsoft.com/office/officeart/2005/8/layout/lProcess2"/>
    <dgm:cxn modelId="{0CA872C5-605C-4F92-9F4A-BEB0B709603B}" type="presParOf" srcId="{CB7D0BFA-51AA-43C2-B62E-9AA2B0C11C70}" destId="{5B80ED22-4951-497E-8A41-98F60294D473}" srcOrd="1" destOrd="0" presId="urn:microsoft.com/office/officeart/2005/8/layout/lProcess2"/>
    <dgm:cxn modelId="{FD767A20-E177-4DEE-A575-7A4DE046CEB8}" type="presParOf" srcId="{CB7D0BFA-51AA-43C2-B62E-9AA2B0C11C70}" destId="{B0944263-219E-456F-8F5D-F6A430E8AC47}" srcOrd="2" destOrd="0" presId="urn:microsoft.com/office/officeart/2005/8/layout/lProcess2"/>
    <dgm:cxn modelId="{44570510-A2D4-44B0-8234-9D1197780DCB}" type="presParOf" srcId="{B0944263-219E-456F-8F5D-F6A430E8AC47}" destId="{32F68E4C-4BCF-45B0-AA73-FE1B7823DDBB}" srcOrd="0" destOrd="0" presId="urn:microsoft.com/office/officeart/2005/8/layout/lProcess2"/>
    <dgm:cxn modelId="{804886E6-33A5-4153-9499-73BD40E603E2}" type="presParOf" srcId="{32F68E4C-4BCF-45B0-AA73-FE1B7823DDBB}" destId="{0BA97571-FDFB-499F-8ECC-DCF552C93342}" srcOrd="0" destOrd="0" presId="urn:microsoft.com/office/officeart/2005/8/layout/lProcess2"/>
    <dgm:cxn modelId="{3491FA80-ACBF-40D1-B171-A954F61F36A4}" type="presParOf" srcId="{32F68E4C-4BCF-45B0-AA73-FE1B7823DDBB}" destId="{45102B31-A37F-4160-9D0E-B979DF86C6E3}" srcOrd="1" destOrd="0" presId="urn:microsoft.com/office/officeart/2005/8/layout/lProcess2"/>
    <dgm:cxn modelId="{F35FE69C-01F4-48F6-B888-0272430A8065}" type="presParOf" srcId="{32F68E4C-4BCF-45B0-AA73-FE1B7823DDBB}" destId="{3A510260-FF0F-42F4-9BC0-0A1EB8EC059E}" srcOrd="2" destOrd="0" presId="urn:microsoft.com/office/officeart/2005/8/layout/lProcess2"/>
    <dgm:cxn modelId="{10EAAB59-8B74-4257-A49D-8AD5BE4CC8D0}" type="presParOf" srcId="{0896090A-E36E-48C5-874C-98D843F5EF37}" destId="{7918DF98-5E6E-495F-95FE-C91CD83C3C83}" srcOrd="3" destOrd="0" presId="urn:microsoft.com/office/officeart/2005/8/layout/lProcess2"/>
    <dgm:cxn modelId="{1B56CADA-B938-4565-BE14-9F19B5FB5230}" type="presParOf" srcId="{0896090A-E36E-48C5-874C-98D843F5EF37}" destId="{9B8FA91A-DF75-499F-9446-F9580D0BA9FD}" srcOrd="4" destOrd="0" presId="urn:microsoft.com/office/officeart/2005/8/layout/lProcess2"/>
    <dgm:cxn modelId="{03744A49-908A-467E-B038-273D90A64A64}" type="presParOf" srcId="{9B8FA91A-DF75-499F-9446-F9580D0BA9FD}" destId="{2870DAF3-3EDA-400C-92FD-C7D6AB759F95}" srcOrd="0" destOrd="0" presId="urn:microsoft.com/office/officeart/2005/8/layout/lProcess2"/>
    <dgm:cxn modelId="{A3E69BB0-3113-4D06-8C88-C28640D01CC6}" type="presParOf" srcId="{9B8FA91A-DF75-499F-9446-F9580D0BA9FD}" destId="{9DAF8256-FC78-4A82-AA9C-5E595CEF97C3}" srcOrd="1" destOrd="0" presId="urn:microsoft.com/office/officeart/2005/8/layout/lProcess2"/>
    <dgm:cxn modelId="{FB24B87E-7217-4D23-8F01-D20A0868FBE1}" type="presParOf" srcId="{9B8FA91A-DF75-499F-9446-F9580D0BA9FD}" destId="{0022F5FC-AA6D-433F-AD2B-450328FD45CF}" srcOrd="2" destOrd="0" presId="urn:microsoft.com/office/officeart/2005/8/layout/lProcess2"/>
    <dgm:cxn modelId="{4D17E4B0-BEA2-4F21-9113-00ADAEC916FA}" type="presParOf" srcId="{0022F5FC-AA6D-433F-AD2B-450328FD45CF}" destId="{5F927DC7-54A9-401B-B690-F93FFE2B2BEF}" srcOrd="0" destOrd="0" presId="urn:microsoft.com/office/officeart/2005/8/layout/lProcess2"/>
    <dgm:cxn modelId="{3BBF586F-7F56-4840-A89E-3805D58B6C63}" type="presParOf" srcId="{5F927DC7-54A9-401B-B690-F93FFE2B2BEF}" destId="{728A61A8-D561-4F57-83C1-487F99FB7DA1}" srcOrd="0" destOrd="0" presId="urn:microsoft.com/office/officeart/2005/8/layout/lProcess2"/>
    <dgm:cxn modelId="{3B6F18B0-2AE2-4C7B-9F1C-87DFED130FBF}" type="presParOf" srcId="{5F927DC7-54A9-401B-B690-F93FFE2B2BEF}" destId="{22FCF8E0-8BB5-42D8-A421-92183796C30D}" srcOrd="1" destOrd="0" presId="urn:microsoft.com/office/officeart/2005/8/layout/lProcess2"/>
    <dgm:cxn modelId="{C4DD1467-1F07-48F4-BA7D-54B5E0D9F960}" type="presParOf" srcId="{5F927DC7-54A9-401B-B690-F93FFE2B2BEF}" destId="{D83FBCC9-C5C1-4B11-92FA-FDE6EE114B4E}" srcOrd="2" destOrd="0" presId="urn:microsoft.com/office/officeart/2005/8/layout/lProcess2"/>
    <dgm:cxn modelId="{61F72FAC-C4E5-4D85-83EF-4E4E781521F2}" type="presParOf" srcId="{5F927DC7-54A9-401B-B690-F93FFE2B2BEF}" destId="{FD0D5C99-1E15-4697-8964-A0E35BFBFF63}" srcOrd="3" destOrd="0" presId="urn:microsoft.com/office/officeart/2005/8/layout/lProcess2"/>
    <dgm:cxn modelId="{ADBE78F4-0EB9-4F97-97C6-BA2FD6784F01}" type="presParOf" srcId="{5F927DC7-54A9-401B-B690-F93FFE2B2BEF}" destId="{6BFC90FC-34CD-4EAF-BC6F-CB2097A40103}" srcOrd="4" destOrd="0" presId="urn:microsoft.com/office/officeart/2005/8/layout/lProcess2"/>
    <dgm:cxn modelId="{5768132A-7E8A-4325-872C-E51A9B95FD6A}" type="presParOf" srcId="{5F927DC7-54A9-401B-B690-F93FFE2B2BEF}" destId="{CB51A51A-55AF-41FE-B6AF-429B9083E51A}" srcOrd="5" destOrd="0" presId="urn:microsoft.com/office/officeart/2005/8/layout/lProcess2"/>
    <dgm:cxn modelId="{02E4624B-D015-43AA-9A17-2CDD95D43705}" type="presParOf" srcId="{5F927DC7-54A9-401B-B690-F93FFE2B2BEF}" destId="{2DF28855-5F38-4828-B53E-544316A76E97}" srcOrd="6" destOrd="0" presId="urn:microsoft.com/office/officeart/2005/8/layout/lProcess2"/>
    <dgm:cxn modelId="{09CE39B6-2B99-4EC1-BA59-857DE9D5EB19}" type="presParOf" srcId="{5F927DC7-54A9-401B-B690-F93FFE2B2BEF}" destId="{D0A38FD5-7054-4F66-A810-2DDAB1F28ABC}" srcOrd="7" destOrd="0" presId="urn:microsoft.com/office/officeart/2005/8/layout/lProcess2"/>
    <dgm:cxn modelId="{72A47475-E8C4-48C7-A6EA-D103F3C37DB8}" type="presParOf" srcId="{5F927DC7-54A9-401B-B690-F93FFE2B2BEF}" destId="{099A19C2-1ABF-4AD6-9CB3-130926A739FF}"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10</a:t>
          </a:r>
          <a:r>
            <a:rPr lang="zh-TW" altLang="en-US" sz="2200" b="1" dirty="0" smtClean="0">
              <a:latin typeface="微軟正黑體" pitchFamily="34" charset="-120"/>
              <a:ea typeface="微軟正黑體" pitchFamily="34" charset="-120"/>
            </a:rPr>
            <a:t>日放榜、</a:t>
          </a: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11</a:t>
          </a:r>
          <a:r>
            <a:rPr lang="zh-TW" altLang="en-US" sz="2200" b="1" dirty="0" smtClean="0">
              <a:latin typeface="微軟正黑體" pitchFamily="34" charset="-120"/>
              <a:ea typeface="微軟正黑體" pitchFamily="34" charset="-120"/>
            </a:rPr>
            <a:t>日報到</a:t>
          </a:r>
          <a:endParaRPr lang="zh-TW" altLang="en-US" sz="22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smtClean="0">
              <a:solidFill>
                <a:schemeClr val="tx1"/>
              </a:solidFill>
              <a:latin typeface="微軟正黑體" pitchFamily="34" charset="-120"/>
              <a:ea typeface="微軟正黑體" pitchFamily="34" charset="-120"/>
            </a:rPr>
            <a:t>1. </a:t>
          </a:r>
          <a:r>
            <a:rPr lang="zh-TW" altLang="en-US" sz="2200" b="1" u="none" dirty="0" smtClean="0">
              <a:solidFill>
                <a:schemeClr val="tx1"/>
              </a:solidFill>
              <a:latin typeface="微軟正黑體" pitchFamily="34" charset="-120"/>
              <a:ea typeface="微軟正黑體" pitchFamily="34" charset="-120"/>
            </a:rPr>
            <a:t>高中：該校核定免試入學總名額之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smtClean="0">
              <a:solidFill>
                <a:schemeClr val="tx1"/>
              </a:solidFill>
              <a:latin typeface="微軟正黑體" pitchFamily="34" charset="-120"/>
              <a:ea typeface="微軟正黑體" pitchFamily="34" charset="-120"/>
            </a:rPr>
            <a:t>2. </a:t>
          </a:r>
          <a:r>
            <a:rPr lang="zh-TW" altLang="en-US" sz="2200" b="1" u="none" dirty="0" smtClean="0">
              <a:solidFill>
                <a:schemeClr val="tx1"/>
              </a:solidFill>
              <a:latin typeface="微軟正黑體" pitchFamily="34" charset="-120"/>
              <a:ea typeface="微軟正黑體" pitchFamily="34" charset="-120"/>
            </a:rPr>
            <a:t>高職：該校核定免試入學總名額之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zh-TW" altLang="en-US" sz="2200" b="1" u="none" dirty="0" smtClean="0">
              <a:solidFill>
                <a:schemeClr val="tx1"/>
              </a:solidFill>
              <a:latin typeface="微軟正黑體" pitchFamily="34" charset="-120"/>
              <a:ea typeface="微軟正黑體" pitchFamily="34" charset="-120"/>
            </a:rPr>
            <a:t>                並以各類科都有名額為原則。</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en-US" altLang="zh-TW" sz="2200" b="1" u="none" dirty="0" smtClean="0">
              <a:solidFill>
                <a:srgbClr val="FF0000"/>
              </a:solidFill>
              <a:latin typeface="微軟正黑體" pitchFamily="34" charset="-120"/>
              <a:ea typeface="微軟正黑體" pitchFamily="34" charset="-120"/>
            </a:rPr>
            <a:t>(</a:t>
          </a:r>
          <a:r>
            <a:rPr lang="zh-TW" altLang="en-US" sz="2200" b="1" u="none"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dirty="0" smtClean="0">
              <a:solidFill>
                <a:srgbClr val="FF0000"/>
              </a:solidFill>
              <a:latin typeface="微軟正黑體" pitchFamily="34" charset="-120"/>
              <a:ea typeface="微軟正黑體" pitchFamily="34" charset="-120"/>
            </a:rPr>
            <a:t>)</a:t>
          </a:r>
          <a:endParaRPr lang="zh-TW" altLang="en-US" sz="2200" b="1" u="none" dirty="0" smtClean="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rPr>
            <a:t>只可報名一所學校。</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一校多科</a:t>
          </a:r>
          <a:r>
            <a:rPr lang="en-US" altLang="zh-TW" sz="2200" b="1" dirty="0" smtClean="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smtClean="0">
              <a:solidFill>
                <a:srgbClr val="0099FF"/>
              </a:solidFill>
              <a:latin typeface="微軟正黑體" pitchFamily="34" charset="-120"/>
              <a:ea typeface="微軟正黑體" pitchFamily="34" charset="-120"/>
            </a:rPr>
            <a:t>6</a:t>
          </a:r>
          <a:r>
            <a:rPr lang="zh-TW" altLang="en-US" sz="2200" b="1" dirty="0" smtClean="0">
              <a:solidFill>
                <a:srgbClr val="0099FF"/>
              </a:solidFill>
              <a:latin typeface="微軟正黑體" pitchFamily="34" charset="-120"/>
              <a:ea typeface="微軟正黑體" pitchFamily="34" charset="-120"/>
            </a:rPr>
            <a:t>月</a:t>
          </a:r>
          <a:r>
            <a:rPr lang="en-US" altLang="zh-TW" sz="2200" b="1" dirty="0" smtClean="0">
              <a:solidFill>
                <a:srgbClr val="0099FF"/>
              </a:solidFill>
              <a:latin typeface="微軟正黑體" pitchFamily="34" charset="-120"/>
              <a:ea typeface="微軟正黑體" pitchFamily="34" charset="-120"/>
            </a:rPr>
            <a:t>3</a:t>
          </a:r>
          <a:r>
            <a:rPr lang="zh-TW" altLang="en-US" sz="2200" b="1" dirty="0" smtClean="0">
              <a:solidFill>
                <a:srgbClr val="0099FF"/>
              </a:solidFill>
              <a:latin typeface="微軟正黑體" pitchFamily="34" charset="-120"/>
              <a:ea typeface="微軟正黑體" pitchFamily="34" charset="-120"/>
            </a:rPr>
            <a:t>日報名  </a:t>
          </a:r>
          <a:r>
            <a:rPr lang="en-US" altLang="zh-TW" sz="2200" b="1" dirty="0" smtClean="0">
              <a:solidFill>
                <a:srgbClr val="0070C0"/>
              </a:solidFill>
              <a:latin typeface="微軟正黑體" pitchFamily="34" charset="-120"/>
              <a:ea typeface="微軟正黑體" pitchFamily="34" charset="-120"/>
            </a:rPr>
            <a:t>(</a:t>
          </a:r>
          <a:r>
            <a:rPr lang="zh-TW" altLang="zh-TW" sz="2200" b="1" dirty="0" smtClean="0">
              <a:solidFill>
                <a:srgbClr val="0070C0"/>
              </a:solidFill>
              <a:latin typeface="微軟正黑體" pitchFamily="34" charset="-120"/>
              <a:ea typeface="微軟正黑體" pitchFamily="34" charset="-120"/>
            </a:rPr>
            <a:t>國中教育會考成績</a:t>
          </a:r>
          <a:r>
            <a:rPr lang="en-US" altLang="zh-TW" sz="2200" b="1" dirty="0" smtClean="0">
              <a:solidFill>
                <a:srgbClr val="FF0000"/>
              </a:solidFill>
              <a:latin typeface="微軟正黑體" pitchFamily="34" charset="-120"/>
              <a:ea typeface="微軟正黑體" pitchFamily="34" charset="-120"/>
            </a:rPr>
            <a:t>6/5</a:t>
          </a:r>
          <a:r>
            <a:rPr lang="zh-TW" altLang="en-US" sz="2200" b="1" dirty="0" smtClean="0">
              <a:solidFill>
                <a:srgbClr val="0070C0"/>
              </a:solidFill>
              <a:latin typeface="微軟正黑體" pitchFamily="34" charset="-120"/>
              <a:ea typeface="微軟正黑體" pitchFamily="34" charset="-120"/>
            </a:rPr>
            <a:t>公布</a:t>
          </a:r>
          <a:r>
            <a:rPr lang="en-US" altLang="zh-TW" sz="2200" b="1" dirty="0" smtClean="0">
              <a:solidFill>
                <a:srgbClr val="0070C0"/>
              </a:solidFill>
              <a:latin typeface="微軟正黑體" pitchFamily="34" charset="-120"/>
              <a:ea typeface="微軟正黑體" pitchFamily="34" charset="-120"/>
            </a:rPr>
            <a:t>)</a:t>
          </a:r>
          <a:endParaRPr lang="zh-TW" altLang="en-US" sz="2200" b="1" dirty="0">
            <a:solidFill>
              <a:srgbClr val="0070C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9B7C87B6-7232-4A44-9505-676F10256CA6}">
      <dgm:prSet phldrT="[文字]" custT="1"/>
      <dgm:spPr/>
      <dgm:t>
        <a:bodyPr/>
        <a:lstStyle/>
        <a:p>
          <a:pPr>
            <a:lnSpc>
              <a:spcPts val="2400"/>
            </a:lnSpc>
          </a:pPr>
          <a:r>
            <a:rPr lang="zh-TW" altLang="en-US" sz="2200" b="1" dirty="0" smtClean="0">
              <a:solidFill>
                <a:schemeClr val="tx1"/>
              </a:solidFill>
              <a:latin typeface="微軟正黑體"/>
              <a:ea typeface="微軟正黑體"/>
            </a:rPr>
            <a:t>招生對象</a:t>
          </a:r>
          <a:r>
            <a:rPr lang="en-US" altLang="zh-TW"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 </a:t>
          </a:r>
          <a:r>
            <a:rPr lang="en-US" altLang="en-US" sz="2200" b="1" dirty="0" smtClean="0">
              <a:solidFill>
                <a:schemeClr val="tx1"/>
              </a:solidFill>
              <a:latin typeface="微軟正黑體"/>
              <a:ea typeface="微軟正黑體"/>
            </a:rPr>
            <a:t>10</a:t>
          </a:r>
          <a:r>
            <a:rPr lang="en-US" altLang="zh-TW" sz="2200" b="1" dirty="0" smtClean="0">
              <a:solidFill>
                <a:schemeClr val="tx1"/>
              </a:solidFill>
              <a:latin typeface="微軟正黑體"/>
              <a:ea typeface="微軟正黑體"/>
            </a:rPr>
            <a:t>9</a:t>
          </a:r>
          <a:r>
            <a:rPr lang="en-US" altLang="en-US" sz="2200" b="1" dirty="0" smtClean="0">
              <a:solidFill>
                <a:schemeClr val="tx1"/>
              </a:solidFill>
              <a:latin typeface="微軟正黑體"/>
              <a:ea typeface="微軟正黑體"/>
            </a:rPr>
            <a:t> </a:t>
          </a:r>
          <a:r>
            <a:rPr lang="zh-TW" altLang="en-US" sz="2200" b="1" dirty="0" smtClean="0">
              <a:solidFill>
                <a:schemeClr val="tx1"/>
              </a:solidFill>
              <a:latin typeface="微軟正黑體"/>
              <a:ea typeface="微軟正黑體"/>
            </a:rPr>
            <a:t>年 </a:t>
          </a:r>
          <a:r>
            <a:rPr lang="en-US" altLang="en-US" sz="2200" b="1" dirty="0" smtClean="0">
              <a:solidFill>
                <a:schemeClr val="tx1"/>
              </a:solidFill>
              <a:latin typeface="微軟正黑體"/>
              <a:ea typeface="微軟正黑體"/>
            </a:rPr>
            <a:t>2</a:t>
          </a:r>
          <a:r>
            <a:rPr lang="zh-TW" altLang="en-US" sz="2200" b="1" dirty="0" smtClean="0">
              <a:solidFill>
                <a:schemeClr val="tx1"/>
              </a:solidFill>
              <a:latin typeface="微軟正黑體"/>
              <a:ea typeface="微軟正黑體"/>
            </a:rPr>
            <a:t>月 </a:t>
          </a:r>
          <a:r>
            <a:rPr lang="en-US" altLang="en-US" sz="2200" b="1" dirty="0" smtClean="0">
              <a:solidFill>
                <a:schemeClr val="tx1"/>
              </a:solidFill>
              <a:latin typeface="微軟正黑體"/>
              <a:ea typeface="微軟正黑體"/>
            </a:rPr>
            <a:t>1</a:t>
          </a:r>
          <a:r>
            <a:rPr lang="zh-TW" altLang="en-US" sz="2200" b="1" dirty="0" smtClean="0">
              <a:solidFill>
                <a:schemeClr val="tx1"/>
              </a:solidFill>
              <a:latin typeface="微軟正黑體"/>
              <a:ea typeface="微軟正黑體"/>
            </a:rPr>
            <a:t>日前就讀本區國中且</a:t>
          </a:r>
          <a:r>
            <a:rPr lang="zh-TW" altLang="en-US" sz="2200" b="1" dirty="0" smtClean="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E5B2D8A2-0945-4262-9676-C2EA5AB78667}" type="parTrans" cxnId="{F10CB768-387F-40AC-89F0-4CE5D96E4B3D}">
      <dgm:prSet/>
      <dgm:spPr/>
      <dgm:t>
        <a:bodyPr/>
        <a:lstStyle/>
        <a:p>
          <a:endParaRPr lang="zh-TW" altLang="en-US"/>
        </a:p>
      </dgm:t>
    </dgm:pt>
    <dgm:pt modelId="{DD514C83-EA0A-45BA-BCFC-C47738C43475}" type="sibTrans" cxnId="{F10CB768-387F-40AC-89F0-4CE5D96E4B3D}">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smtClean="0">
              <a:solidFill>
                <a:srgbClr val="0070C0"/>
              </a:solidFill>
              <a:latin typeface="微軟正黑體" pitchFamily="34" charset="-120"/>
              <a:ea typeface="微軟正黑體" pitchFamily="34" charset="-120"/>
            </a:rPr>
            <a:t>5</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26</a:t>
          </a:r>
          <a:r>
            <a:rPr lang="zh-TW" altLang="en-US" sz="2200" b="1" dirty="0" smtClean="0">
              <a:solidFill>
                <a:srgbClr val="0070C0"/>
              </a:solidFill>
              <a:latin typeface="微軟正黑體" pitchFamily="34" charset="-120"/>
              <a:ea typeface="微軟正黑體" pitchFamily="34" charset="-120"/>
            </a:rPr>
            <a:t>日</a:t>
          </a:r>
          <a:r>
            <a:rPr lang="en-US" altLang="en-US" sz="2200" b="1" dirty="0" smtClean="0">
              <a:solidFill>
                <a:srgbClr val="0070C0"/>
              </a:solidFill>
              <a:latin typeface="微軟正黑體" pitchFamily="34" charset="-120"/>
              <a:ea typeface="微軟正黑體" pitchFamily="34" charset="-120"/>
            </a:rPr>
            <a:t>~</a:t>
          </a:r>
          <a:r>
            <a:rPr lang="en-US" altLang="zh-TW" sz="2200" b="1" dirty="0" smtClean="0">
              <a:solidFill>
                <a:srgbClr val="0070C0"/>
              </a:solidFill>
              <a:latin typeface="微軟正黑體" pitchFamily="34" charset="-120"/>
              <a:ea typeface="微軟正黑體" pitchFamily="34" charset="-120"/>
            </a:rPr>
            <a:t>6</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a:t>
          </a:r>
          <a:r>
            <a:rPr lang="zh-TW" altLang="en-US" sz="2200" b="1" dirty="0" smtClean="0">
              <a:solidFill>
                <a:srgbClr val="0070C0"/>
              </a:solidFill>
              <a:latin typeface="微軟正黑體" pitchFamily="34" charset="-120"/>
              <a:ea typeface="微軟正黑體" pitchFamily="34" charset="-120"/>
            </a:rPr>
            <a:t>日線上志願選填。</a:t>
          </a:r>
          <a:r>
            <a:rPr lang="en-US" altLang="zh-TW" sz="2200" b="1" dirty="0" smtClean="0">
              <a:solidFill>
                <a:srgbClr val="0070C0"/>
              </a:solidFill>
              <a:latin typeface="微軟正黑體" pitchFamily="34" charset="-120"/>
              <a:ea typeface="微軟正黑體" pitchFamily="34" charset="-120"/>
            </a:rPr>
            <a:t/>
          </a:r>
          <a:br>
            <a:rPr lang="en-US" altLang="zh-TW" sz="2200" b="1" dirty="0" smtClean="0">
              <a:solidFill>
                <a:srgbClr val="0070C0"/>
              </a:solidFill>
              <a:latin typeface="微軟正黑體" pitchFamily="34" charset="-120"/>
              <a:ea typeface="微軟正黑體" pitchFamily="34" charset="-120"/>
            </a:rPr>
          </a:br>
          <a:r>
            <a:rPr lang="zh-TW" altLang="zh-TW" sz="2200" b="1"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dirty="0">
            <a:solidFill>
              <a:srgbClr val="0070C0"/>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DBAD75DE-E6BD-46DF-BD63-F0EEDFB4EABC}" type="presOf" srcId="{DBC284DB-1BC1-4EAE-B210-C4AB8EFB17FD}" destId="{612C8EBA-AECD-4375-B086-FF608DEEDB88}" srcOrd="0" destOrd="0" presId="urn:microsoft.com/office/officeart/2005/8/layout/vList5"/>
    <dgm:cxn modelId="{037333E7-3B35-45FA-9418-1A25D2C27150}" type="presOf" srcId="{D615E62D-AAB6-41B3-AC23-66D407BB2CE6}" destId="{ECD53BAB-D8FE-446E-B57F-FCEDCC00A9E9}" srcOrd="0" destOrd="0" presId="urn:microsoft.com/office/officeart/2005/8/layout/vList5"/>
    <dgm:cxn modelId="{F10CB768-387F-40AC-89F0-4CE5D96E4B3D}" srcId="{D615E62D-AAB6-41B3-AC23-66D407BB2CE6}" destId="{9B7C87B6-7232-4A44-9505-676F10256CA6}" srcOrd="2" destOrd="0" parTransId="{E5B2D8A2-0945-4262-9676-C2EA5AB78667}" sibTransId="{DD514C83-EA0A-45BA-BCFC-C47738C4347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E50A87E5-F0C8-4AE6-BF91-27E16ED121CA}" type="presOf" srcId="{9B7C87B6-7232-4A44-9505-676F10256CA6}" destId="{DA0DB5C3-75BA-45A0-BE5A-7A3C9AD81C53}" srcOrd="0" destOrd="2" presId="urn:microsoft.com/office/officeart/2005/8/layout/vList5"/>
    <dgm:cxn modelId="{A4ACDE34-8A0D-44DF-8EA2-4F2DB83A8F63}" type="presOf" srcId="{9B7ADE11-BE18-4708-9D56-1476D1E125B4}" destId="{95F09A83-74EB-4EC8-AD6D-6E463ED96453}"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AD054F2-E1F3-49C0-B36B-5A4B290C6A32}" type="presOf" srcId="{CC56A4D3-DC69-4CD3-B1AA-98D8270AE517}" destId="{0874A851-733E-4C68-A5B9-C63601CD053F}" srcOrd="0" destOrd="1" presId="urn:microsoft.com/office/officeart/2005/8/layout/vList5"/>
    <dgm:cxn modelId="{96BE154C-A510-470D-9C42-0E813BCF7E1B}" type="presOf" srcId="{F9E0FB4C-623F-4474-A3F8-D86B85FF0B65}" destId="{DA0DB5C3-75BA-45A0-BE5A-7A3C9AD81C53}"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CA436C84-1BE3-4382-AC2E-0605D45654CB}" type="presOf" srcId="{8E109CDF-101F-4367-91E8-A8714F11C9EE}" destId="{B75A1A8B-6EE8-453C-BFBA-D7747B2A219D}" srcOrd="0" destOrd="0" presId="urn:microsoft.com/office/officeart/2005/8/layout/vList5"/>
    <dgm:cxn modelId="{134D7CA6-D256-4DCB-AC9B-6EB2DB9C45E8}" type="presOf" srcId="{7351BC8C-A3C1-4E78-8314-1F72D6654368}" destId="{45C3AC1C-7C86-42B1-8C46-D477007DFCA5}"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87EC251C-331A-4E88-8B1E-2B864D07DC52}" srcId="{D615E62D-AAB6-41B3-AC23-66D407BB2CE6}" destId="{21E82D1A-7C3C-4412-8AFB-ACF2E8EF3A79}" srcOrd="1" destOrd="0" parTransId="{598EE763-7F05-4B58-B3A1-5A84EB6CDE62}" sibTransId="{462F6A08-8F6C-4CC8-BBE1-B70D6FEA44D5}"/>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28FA91D3-2F5E-4299-A7E3-C31ED2C12EB3}" srcId="{9B7ADE11-BE18-4708-9D56-1476D1E125B4}" destId="{7D18848D-7E34-4455-B8D2-DBB35D905EF0}" srcOrd="1" destOrd="0" parTransId="{FC4C3F0D-E4B9-4977-A34A-4636F974A4F4}" sibTransId="{91AC7F8B-A0FB-426D-939F-FEF6DD877481}"/>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報名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報名人數未超過招生人數時，則全部錄取；</a:t>
          </a:r>
          <a:br>
            <a:rPr lang="zh-TW" altLang="en-US" sz="2200" b="1" u="none" dirty="0" smtClean="0">
              <a:solidFill>
                <a:srgbClr val="FF0000"/>
              </a:solidFill>
              <a:latin typeface="微軟正黑體" pitchFamily="34" charset="-120"/>
              <a:ea typeface="微軟正黑體" pitchFamily="34" charset="-120"/>
            </a:rPr>
          </a:br>
          <a:r>
            <a:rPr lang="zh-TW" altLang="en-US" sz="2200" b="1" u="none"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17~20</a:t>
          </a:r>
          <a:r>
            <a:rPr lang="zh-TW" altLang="en-US" sz="2200" b="1" dirty="0" smtClean="0">
              <a:latin typeface="微軟正黑體" pitchFamily="34" charset="-120"/>
              <a:ea typeface="微軟正黑體" pitchFamily="34" charset="-120"/>
            </a:rPr>
            <a:t>日線上志願選填。</a:t>
          </a:r>
          <a:endParaRPr lang="zh-TW" altLang="en-US" sz="22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smtClean="0">
              <a:solidFill>
                <a:schemeClr val="tx1"/>
              </a:solidFill>
              <a:latin typeface="微軟正黑體"/>
              <a:ea typeface="微軟正黑體"/>
            </a:rPr>
            <a:t>招生對象：彰化區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含共同就學區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smtClean="0">
              <a:latin typeface="微軟正黑體" pitchFamily="34" charset="-120"/>
              <a:ea typeface="微軟正黑體" pitchFamily="34" charset="-120"/>
            </a:rPr>
            <a:t>國中列印報名表後學生及家長簽名確認交回。</a:t>
          </a:r>
          <a:endParaRPr lang="zh-TW" altLang="en-US" sz="2200" b="1" dirty="0">
            <a:latin typeface="微軟正黑體" pitchFamily="34" charset="-120"/>
            <a:ea typeface="微軟正黑體" pitchFamily="34" charset="-120"/>
          </a:endParaRP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dirty="0">
            <a:solidFill>
              <a:srgbClr val="FF0000"/>
            </a:solidFill>
            <a:latin typeface="微軟正黑體" pitchFamily="34" charset="-120"/>
            <a:ea typeface="微軟正黑體" pitchFamily="34" charset="-120"/>
          </a:endParaRP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比序完仍超額時，則增額錄取 。</a:t>
          </a:r>
          <a:endParaRPr lang="zh-TW" altLang="en-US" sz="2200" b="1" u="none" dirty="0">
            <a:solidFill>
              <a:srgbClr val="FF0000"/>
            </a:solidFill>
            <a:latin typeface="微軟正黑體" pitchFamily="34" charset="-120"/>
            <a:ea typeface="微軟正黑體" pitchFamily="34" charset="-120"/>
          </a:endParaRP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rPr>
            <a:t>欲跨區就讀</a:t>
          </a:r>
          <a:r>
            <a:rPr lang="zh-TW" altLang="en-US" sz="2200" b="1" dirty="0" smtClean="0">
              <a:solidFill>
                <a:srgbClr val="FF0000"/>
              </a:solidFill>
              <a:latin typeface="微軟正黑體" pitchFamily="34" charset="-120"/>
              <a:ea typeface="微軟正黑體" pitchFamily="34" charset="-120"/>
            </a:rPr>
            <a:t>高中職</a:t>
          </a:r>
          <a:r>
            <a:rPr lang="zh-TW" altLang="en-US" sz="2200" b="1" dirty="0" smtClean="0">
              <a:solidFill>
                <a:schemeClr val="tx1"/>
              </a:solidFill>
              <a:latin typeface="微軟正黑體" pitchFamily="34" charset="-120"/>
              <a:ea typeface="微軟正黑體" pitchFamily="34" charset="-120"/>
            </a:rPr>
            <a:t>者，需事先申請變更就學區。</a:t>
          </a:r>
          <a:endParaRPr lang="zh-TW" altLang="en-US" sz="2200" b="1" dirty="0">
            <a:solidFill>
              <a:schemeClr val="tx1"/>
            </a:solidFill>
            <a:latin typeface="微軟正黑體" pitchFamily="34" charset="-120"/>
            <a:ea typeface="微軟正黑體" pitchFamily="34" charset="-120"/>
          </a:endParaRP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smtClean="0">
              <a:solidFill>
                <a:srgbClr val="FF0000"/>
              </a:solidFill>
              <a:latin typeface="微軟正黑體" pitchFamily="34" charset="-120"/>
              <a:ea typeface="微軟正黑體" pitchFamily="34" charset="-120"/>
            </a:rPr>
            <a:t>線上選填志願，不限學校科系。</a:t>
          </a:r>
          <a:endParaRPr lang="zh-TW" altLang="en-US" sz="2200" b="1" u="none" dirty="0">
            <a:solidFill>
              <a:srgbClr val="FF0000"/>
            </a:solidFill>
            <a:latin typeface="微軟正黑體" pitchFamily="34" charset="-120"/>
            <a:ea typeface="微軟正黑體" pitchFamily="34" charset="-120"/>
          </a:endParaRP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68055"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3742"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2400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59950"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888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3553">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747845FB-39E8-466F-8293-D80D442057AA}" type="presOf" srcId="{7D18848D-7E34-4455-B8D2-DBB35D905EF0}" destId="{45C3AC1C-7C86-42B1-8C46-D477007DFCA5}" srcOrd="0" destOrd="0" presId="urn:microsoft.com/office/officeart/2005/8/layout/vList5"/>
    <dgm:cxn modelId="{2CF1776C-7F93-4E55-90E1-1E40D1849B0B}" type="presOf" srcId="{A2C2EF71-A067-4C91-A5AA-456B8742A8D3}" destId="{0874A851-733E-4C68-A5B9-C63601CD053F}" srcOrd="0" destOrd="3"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2FEFC28-AC8D-46D3-851B-23BAD4BE3142}" type="presOf" srcId="{D615E62D-AAB6-41B3-AC23-66D407BB2CE6}" destId="{ECD53BAB-D8FE-446E-B57F-FCEDCC00A9E9}" srcOrd="0" destOrd="0" presId="urn:microsoft.com/office/officeart/2005/8/layout/vList5"/>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F16EBEB6-970B-49BE-A04A-8157D1A02D7B}" type="presOf" srcId="{70EE3E01-4728-4EA3-BC6E-C652956BD3DF}" destId="{DA0DB5C3-75BA-45A0-BE5A-7A3C9AD81C53}" srcOrd="0" destOrd="0" presId="urn:microsoft.com/office/officeart/2005/8/layout/vList5"/>
    <dgm:cxn modelId="{DCDF501E-E927-4B3E-916F-C9D87151BED8}" type="presOf" srcId="{C6C03ED6-6727-4F53-891A-F7AE24A63851}" destId="{DA0DB5C3-75BA-45A0-BE5A-7A3C9AD81C53}" srcOrd="0" destOrd="2"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smtClean="0">
              <a:latin typeface="微軟正黑體" panose="020B0604030504040204" pitchFamily="34" charset="-120"/>
              <a:ea typeface="微軟正黑體" panose="020B0604030504040204" pitchFamily="34" charset="-120"/>
            </a:rPr>
            <a:t>集體報名</a:t>
          </a:r>
          <a:endParaRPr lang="zh-TW" altLang="en-US" b="1" dirty="0">
            <a:latin typeface="微軟正黑體" panose="020B0604030504040204" pitchFamily="34" charset="-120"/>
            <a:ea typeface="微軟正黑體" panose="020B0604030504040204" pitchFamily="34" charset="-120"/>
          </a:endParaRP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smtClean="0">
              <a:latin typeface="微軟正黑體" panose="020B0604030504040204" pitchFamily="34" charset="-120"/>
              <a:ea typeface="微軟正黑體" panose="020B0604030504040204" pitchFamily="34" charset="-120"/>
            </a:rPr>
            <a:t>5/21-5/22</a:t>
          </a:r>
          <a:endParaRPr lang="zh-TW" altLang="en-US" b="1" dirty="0">
            <a:latin typeface="微軟正黑體" panose="020B0604030504040204" pitchFamily="34" charset="-120"/>
            <a:ea typeface="微軟正黑體" panose="020B0604030504040204" pitchFamily="34" charset="-120"/>
          </a:endParaRP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smtClean="0">
              <a:latin typeface="微軟正黑體" panose="020B0604030504040204" pitchFamily="34" charset="-120"/>
              <a:ea typeface="微軟正黑體" panose="020B0604030504040204" pitchFamily="34" charset="-120"/>
            </a:rPr>
            <a:t>放榜</a:t>
          </a:r>
          <a:endParaRPr lang="zh-TW" altLang="en-US" b="1" dirty="0">
            <a:latin typeface="微軟正黑體" panose="020B0604030504040204" pitchFamily="34" charset="-120"/>
            <a:ea typeface="微軟正黑體" panose="020B0604030504040204" pitchFamily="34" charset="-120"/>
          </a:endParaRP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smtClean="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smtClean="0">
              <a:latin typeface="微軟正黑體" panose="020B0604030504040204" pitchFamily="34" charset="-120"/>
              <a:ea typeface="微軟正黑體" panose="020B0604030504040204" pitchFamily="34" charset="-120"/>
            </a:rPr>
            <a:t>錄取報到</a:t>
          </a:r>
          <a:endParaRPr lang="zh-TW" altLang="en-US" b="1" dirty="0">
            <a:latin typeface="微軟正黑體" panose="020B0604030504040204" pitchFamily="34" charset="-120"/>
            <a:ea typeface="微軟正黑體" panose="020B0604030504040204" pitchFamily="34" charset="-120"/>
          </a:endParaRP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smtClean="0">
              <a:latin typeface="微軟正黑體" panose="020B0604030504040204" pitchFamily="34" charset="-120"/>
              <a:ea typeface="微軟正黑體" panose="020B0604030504040204" pitchFamily="34" charset="-120"/>
            </a:rPr>
            <a:t>6/11</a:t>
          </a:r>
          <a:endParaRPr lang="zh-TW" altLang="en-US" b="1" dirty="0">
            <a:latin typeface="微軟正黑體" panose="020B0604030504040204" pitchFamily="34" charset="-120"/>
            <a:ea typeface="微軟正黑體" panose="020B0604030504040204" pitchFamily="34" charset="-120"/>
          </a:endParaRP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5088ABD-0BC8-4B25-97E7-19FC5C9F7C81}">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技藝教育資訊網</a:t>
          </a:r>
          <a:endParaRPr lang="en-US" altLang="zh-TW" b="1" dirty="0" smtClean="0">
            <a:latin typeface="微軟正黑體" panose="020B0604030504040204" pitchFamily="34" charset="-120"/>
            <a:ea typeface="微軟正黑體" panose="020B0604030504040204" pitchFamily="34" charset="-120"/>
          </a:endParaRPr>
        </a:p>
        <a:p>
          <a:pPr algn="ctr"/>
          <a:r>
            <a:rPr lang="en-US" altLang="en-US" b="1" dirty="0" smtClean="0">
              <a:latin typeface="微軟正黑體" panose="020B0604030504040204" pitchFamily="34" charset="-120"/>
              <a:ea typeface="微軟正黑體" panose="020B0604030504040204" pitchFamily="34" charset="-120"/>
            </a:rPr>
            <a:t>http://140.122.103.235/</a:t>
          </a:r>
          <a:endParaRPr lang="zh-TW" altLang="en-US" b="1" dirty="0">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76597-48E6-4D79-83E3-C51832CC7024}">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全國實用技能學程輔導分發委員會</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http://163.22.165.78/ischool/publish_page/0/</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11</a:t>
          </a:r>
          <a:r>
            <a:rPr lang="zh-TW" altLang="en-US" sz="2000" b="1" dirty="0" smtClean="0">
              <a:latin typeface="微軟正黑體" pitchFamily="34" charset="-120"/>
              <a:ea typeface="微軟正黑體" pitchFamily="34" charset="-120"/>
            </a:rPr>
            <a:t>日放榜、</a:t>
          </a: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15</a:t>
          </a:r>
          <a:r>
            <a:rPr lang="zh-TW" altLang="en-US" sz="2000" b="1" dirty="0" smtClean="0">
              <a:latin typeface="微軟正黑體" pitchFamily="34" charset="-120"/>
              <a:ea typeface="微軟正黑體" pitchFamily="34" charset="-120"/>
            </a:rPr>
            <a:t>日報到</a:t>
          </a:r>
          <a:endParaRPr lang="zh-TW" altLang="en-US" sz="20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smtClean="0">
              <a:latin typeface="微軟正黑體" pitchFamily="34" charset="-120"/>
              <a:ea typeface="微軟正黑體" pitchFamily="34" charset="-120"/>
            </a:rPr>
            <a:t>佔五專各校科組核定招生名額</a:t>
          </a:r>
          <a:r>
            <a:rPr lang="en-US" altLang="zh-TW" sz="1800" b="1" i="0" dirty="0" smtClean="0">
              <a:latin typeface="微軟正黑體" pitchFamily="34" charset="-120"/>
              <a:ea typeface="微軟正黑體" pitchFamily="34" charset="-120"/>
            </a:rPr>
            <a:t>60%-100%</a:t>
          </a:r>
          <a:r>
            <a:rPr lang="zh-TW" altLang="en-US" sz="1800" b="1" i="0" dirty="0" smtClean="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smtClean="0">
              <a:solidFill>
                <a:schemeClr val="tx1"/>
              </a:solidFill>
              <a:latin typeface="微軟正黑體" pitchFamily="34" charset="-120"/>
              <a:ea typeface="微軟正黑體" pitchFamily="34" charset="-120"/>
            </a:rPr>
            <a:t>7</a:t>
          </a:r>
          <a:r>
            <a:rPr lang="zh-TW" altLang="en-US" sz="1800" b="1" dirty="0" smtClean="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5</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18-22</a:t>
          </a:r>
          <a:r>
            <a:rPr lang="zh-TW" altLang="en-US" sz="2000" b="1" dirty="0" smtClean="0">
              <a:latin typeface="微軟正黑體" pitchFamily="34" charset="-120"/>
              <a:ea typeface="微軟正黑體" pitchFamily="34" charset="-120"/>
            </a:rPr>
            <a:t>日報名</a:t>
          </a:r>
          <a:endParaRPr lang="zh-TW" altLang="en-US" sz="20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4-9</a:t>
          </a:r>
          <a:r>
            <a:rPr lang="zh-TW" altLang="en-US" sz="2000" b="1" dirty="0" smtClean="0">
              <a:latin typeface="微軟正黑體" pitchFamily="34" charset="-120"/>
              <a:ea typeface="微軟正黑體" pitchFamily="34" charset="-120"/>
            </a:rPr>
            <a:t>日志願選填</a:t>
          </a:r>
          <a:endParaRPr lang="zh-TW" altLang="en-US" sz="2000" b="1" dirty="0">
            <a:latin typeface="微軟正黑體" pitchFamily="34" charset="-120"/>
            <a:ea typeface="微軟正黑體" pitchFamily="34" charset="-120"/>
          </a:endParaRP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smtClean="0">
              <a:solidFill>
                <a:schemeClr val="tx1"/>
              </a:solidFill>
              <a:latin typeface="微軟正黑體" pitchFamily="34" charset="-120"/>
              <a:ea typeface="微軟正黑體" pitchFamily="34" charset="-120"/>
            </a:rPr>
            <a:t>護理科及國立五專採計國中教育會考成績。</a:t>
          </a:r>
          <a:endParaRPr lang="zh-TW" altLang="en-US" sz="1800" b="1" dirty="0">
            <a:solidFill>
              <a:schemeClr val="tx1"/>
            </a:solidFill>
            <a:latin typeface="微軟正黑體" pitchFamily="34" charset="-120"/>
            <a:ea typeface="微軟正黑體" pitchFamily="34" charset="-120"/>
          </a:endParaRP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a:t>
          </a:r>
          <a:r>
            <a:rPr lang="zh-TW" altLang="en-US" sz="1800" b="1" dirty="0" smtClean="0">
              <a:solidFill>
                <a:schemeClr val="tx1"/>
              </a:solidFill>
              <a:latin typeface="微軟正黑體" pitchFamily="34" charset="-120"/>
              <a:ea typeface="微軟正黑體" pitchFamily="34" charset="-120"/>
            </a:rPr>
            <a:t>五專</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護理科除外</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由</a:t>
          </a:r>
          <a:r>
            <a:rPr lang="zh-TW" altLang="en-US" sz="1800" b="1" dirty="0">
              <a:solidFill>
                <a:schemeClr val="tx1"/>
              </a:solidFill>
              <a:latin typeface="微軟正黑體" pitchFamily="34" charset="-120"/>
              <a:ea typeface="微軟正黑體" pitchFamily="34" charset="-120"/>
            </a:rPr>
            <a:t>各</a:t>
          </a:r>
          <a:r>
            <a:rPr lang="zh-TW" altLang="en-US" sz="1800" b="1" dirty="0" smtClean="0">
              <a:solidFill>
                <a:schemeClr val="tx1"/>
              </a:solidFill>
              <a:latin typeface="微軟正黑體" pitchFamily="34" charset="-120"/>
              <a:ea typeface="微軟正黑體" pitchFamily="34" charset="-120"/>
            </a:rPr>
            <a:t>校決定</a:t>
          </a:r>
          <a:r>
            <a:rPr lang="zh-TW" altLang="en-US" sz="1800" b="1" dirty="0">
              <a:solidFill>
                <a:schemeClr val="tx1"/>
              </a:solidFill>
              <a:latin typeface="微軟正黑體" pitchFamily="34" charset="-120"/>
              <a:ea typeface="微軟正黑體" pitchFamily="34" charset="-120"/>
            </a:rPr>
            <a:t>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smtClean="0">
              <a:latin typeface="微軟正黑體" pitchFamily="34" charset="-120"/>
              <a:ea typeface="微軟正黑體" pitchFamily="34" charset="-120"/>
            </a:rPr>
            <a:t>採網路選填志願，考生可不限地區、學校、科組，至多可選擇</a:t>
          </a:r>
          <a:r>
            <a:rPr lang="en-US" altLang="zh-TW" sz="1800" b="1" i="0" dirty="0" smtClean="0">
              <a:latin typeface="微軟正黑體" pitchFamily="34" charset="-120"/>
              <a:ea typeface="微軟正黑體" pitchFamily="34" charset="-120"/>
            </a:rPr>
            <a:t>30</a:t>
          </a:r>
          <a:r>
            <a:rPr lang="zh-TW" altLang="zh-TW" sz="1800" b="1" i="0" dirty="0" smtClean="0">
              <a:latin typeface="微軟正黑體" pitchFamily="34" charset="-120"/>
              <a:ea typeface="微軟正黑體" pitchFamily="34" charset="-120"/>
            </a:rPr>
            <a:t>個五專招生科組志願。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全國一區辦理</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不分區</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應屆畢業生採集體報名或個別網路報名，非應屆畢業生採個別網路報名。</a:t>
          </a:r>
          <a:endParaRPr lang="zh-TW" altLang="en-US" sz="1800" b="1" dirty="0">
            <a:solidFill>
              <a:srgbClr val="FF0000"/>
            </a:solidFill>
            <a:latin typeface="微軟正黑體" pitchFamily="34" charset="-120"/>
            <a:ea typeface="微軟正黑體" pitchFamily="34" charset="-120"/>
          </a:endParaRP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3891">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4096">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1"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8457ACEA-6474-45BF-B971-999E0099114B}" type="presOf" srcId="{9B7ADE11-BE18-4708-9D56-1476D1E125B4}" destId="{95F09A83-74EB-4EC8-AD6D-6E463ED96453}" srcOrd="0" destOrd="0" presId="urn:microsoft.com/office/officeart/2005/8/layout/vList5"/>
    <dgm:cxn modelId="{C752EBE4-79BC-43D5-B59D-94F49217A886}" srcId="{D615E62D-AAB6-41B3-AC23-66D407BB2CE6}" destId="{8922A49D-31C9-4ADB-9FE6-DF8F9776D4F0}" srcOrd="2" destOrd="0" parTransId="{670E2EB7-2725-4C5F-92BF-FCC02EE20D48}" sibTransId="{DC2DE95A-AEE6-4D98-9B0B-87518B5C482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70C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公私立國民中學應屆、非應屆畢業生或具同等學力者</a:t>
          </a:r>
          <a:endParaRPr lang="zh-TW" altLang="en-US" sz="2400" b="1" dirty="0">
            <a:latin typeface="微軟正黑體" pitchFamily="34" charset="-120"/>
            <a:ea typeface="微軟正黑體" pitchFamily="34" charset="-120"/>
          </a:endParaRP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五專免試入學報名</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18</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29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五專招生學校寄發免試入學現場登記分發通知單</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考生依通知單指定地點參加現場登記分發報到</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北區五專聯合免試入學招生委員會</a:t>
          </a:r>
          <a:endParaRPr lang="zh-TW" altLang="en-US" sz="2400" b="1" dirty="0">
            <a:latin typeface="微軟正黑體" pitchFamily="34" charset="-120"/>
            <a:ea typeface="微軟正黑體" pitchFamily="34" charset="-120"/>
          </a:endParaRP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技專院校招生委員會聯合會</a:t>
          </a:r>
          <a:endParaRPr lang="zh-TW" altLang="en-US" sz="2400" b="1" dirty="0">
            <a:latin typeface="微軟正黑體" pitchFamily="34" charset="-120"/>
            <a:ea typeface="微軟正黑體" pitchFamily="34" charset="-120"/>
          </a:endParaRP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中區五專聯合免試入學招生委員會</a:t>
          </a:r>
          <a:endParaRPr lang="zh-TW" altLang="en-US" sz="2400" b="1" dirty="0">
            <a:latin typeface="微軟正黑體" pitchFamily="34" charset="-120"/>
            <a:ea typeface="微軟正黑體" pitchFamily="34" charset="-120"/>
          </a:endParaRP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仁德醫護管理專科學校</a:t>
          </a:r>
          <a:endParaRPr lang="zh-TW" altLang="en-US" sz="2400" b="1" dirty="0">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南區五專聯合免試入學招生委員會</a:t>
          </a:r>
          <a:endParaRPr lang="zh-TW" altLang="en-US" sz="2400" b="1" dirty="0">
            <a:latin typeface="微軟正黑體" pitchFamily="34" charset="-120"/>
            <a:ea typeface="微軟正黑體" pitchFamily="34" charset="-120"/>
          </a:endParaRP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https://</a:t>
          </a:r>
          <a:r>
            <a:rPr lang="en-US" altLang="en-US" sz="2400" b="1" dirty="0" err="1" smtClean="0">
              <a:latin typeface="微軟正黑體" pitchFamily="34" charset="-120"/>
              <a:ea typeface="微軟正黑體" pitchFamily="34" charset="-120"/>
            </a:rPr>
            <a:t>www.jctv.ntut.edu.tw</a:t>
          </a:r>
          <a:r>
            <a:rPr lang="en-US"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exam.jente.edu.tw</a:t>
          </a:r>
          <a:r>
            <a:rPr lang="en-US"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endParaRPr lang="zh-TW" altLang="en-US" sz="2400" b="1" dirty="0">
            <a:latin typeface="微軟正黑體" pitchFamily="34" charset="-120"/>
            <a:ea typeface="微軟正黑體" pitchFamily="34" charset="-120"/>
          </a:endParaRPr>
        </a:p>
      </dgm:t>
    </dgm:pt>
    <dgm:pt modelId="{1839FAF6-20FF-4F91-84E2-2FDDB12A7F6B}" type="parTrans" cxnId="{058F3B56-846D-4824-A6D0-AFC2A6526EEA}">
      <dgm:prSet/>
      <dgm:spPr/>
      <dgm:t>
        <a:bodyPr/>
        <a:lstStyle/>
        <a:p>
          <a:endParaRPr lang="zh-TW" altLang="en-US"/>
        </a:p>
      </dgm:t>
    </dgm:pt>
    <dgm:pt modelId="{69679A14-89E2-423E-A6D2-D43DC68012A7}" type="sibTrans" cxnId="{058F3B56-846D-4824-A6D0-AFC2A6526EEA}">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www.nkuht.edu.tw</a:t>
          </a:r>
          <a:r>
            <a:rPr lang="en-US" altLang="en-US" sz="2400" b="1" dirty="0"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ED6E4CEA-FD1A-45F3-869F-7929DAC0BBD3}"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914F0196-95A7-405A-BF8D-299DE3BE1E1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670B874-D7F9-4250-813E-45F5AEADDB9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降必修學分，調高選修學分</a:t>
          </a:r>
          <a:endParaRPr lang="zh-TW" altLang="en-US" sz="1800" dirty="0">
            <a:latin typeface="微軟正黑體" panose="020B0604030504040204" pitchFamily="34" charset="-120"/>
            <a:ea typeface="微軟正黑體" panose="020B0604030504040204" pitchFamily="34" charset="-120"/>
          </a:endParaRP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smtClean="0">
              <a:latin typeface="微軟正黑體" panose="020B0604030504040204" pitchFamily="34" charset="-120"/>
              <a:ea typeface="微軟正黑體" panose="020B0604030504040204" pitchFamily="34" charset="-120"/>
            </a:rPr>
            <a:t>技  高</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高職</a:t>
          </a:r>
          <a:r>
            <a:rPr lang="en-US" alt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新增</a:t>
          </a:r>
          <a:r>
            <a:rPr lang="en-US" altLang="zh-TW" sz="1800" dirty="0" smtClean="0">
              <a:latin typeface="微軟正黑體" panose="020B0604030504040204" pitchFamily="34" charset="-120"/>
              <a:ea typeface="微軟正黑體" panose="020B0604030504040204" pitchFamily="34" charset="-120"/>
            </a:rPr>
            <a:t>15-30</a:t>
          </a:r>
          <a:r>
            <a:rPr lang="zh-TW" altLang="en-US" sz="1800" dirty="0" smtClean="0">
              <a:latin typeface="微軟正黑體" panose="020B0604030504040204" pitchFamily="34" charset="-120"/>
              <a:ea typeface="微軟正黑體" panose="020B0604030504040204" pitchFamily="34" charset="-120"/>
            </a:rPr>
            <a:t>學分的實習課程</a:t>
          </a:r>
          <a:endParaRPr lang="zh-TW" altLang="en-US" sz="1800" dirty="0">
            <a:latin typeface="微軟正黑體" panose="020B0604030504040204" pitchFamily="34" charset="-120"/>
            <a:ea typeface="微軟正黑體" panose="020B0604030504040204" pitchFamily="34" charset="-120"/>
          </a:endParaRP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開設多種選修課程</a:t>
          </a:r>
          <a:endParaRPr lang="zh-TW" altLang="en-US" sz="1800" dirty="0">
            <a:latin typeface="微軟正黑體" panose="020B0604030504040204" pitchFamily="34" charset="-120"/>
            <a:ea typeface="微軟正黑體" panose="020B0604030504040204" pitchFamily="34" charset="-120"/>
          </a:endParaRP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增加校訂必修</a:t>
          </a:r>
          <a:endParaRPr lang="zh-TW" altLang="en-US" sz="1800" dirty="0">
            <a:latin typeface="微軟正黑體" panose="020B0604030504040204" pitchFamily="34" charset="-120"/>
            <a:ea typeface="微軟正黑體" panose="020B0604030504040204" pitchFamily="34" charset="-120"/>
          </a:endParaRP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每週有</a:t>
          </a:r>
          <a:r>
            <a:rPr lang="en-US" altLang="zh-TW" sz="1800" dirty="0" smtClean="0">
              <a:latin typeface="微軟正黑體" panose="020B0604030504040204" pitchFamily="34" charset="-120"/>
              <a:ea typeface="微軟正黑體" panose="020B0604030504040204" pitchFamily="34" charset="-120"/>
            </a:rPr>
            <a:t>2-3</a:t>
          </a:r>
          <a:r>
            <a:rPr lang="zh-TW" altLang="en-US" sz="1800" dirty="0" smtClean="0">
              <a:latin typeface="微軟正黑體" panose="020B0604030504040204" pitchFamily="34" charset="-120"/>
              <a:ea typeface="微軟正黑體" panose="020B0604030504040204" pitchFamily="34" charset="-120"/>
            </a:rPr>
            <a:t>節彈性學習時間</a:t>
          </a:r>
          <a:endParaRPr lang="zh-TW" altLang="en-US" sz="1800" dirty="0">
            <a:latin typeface="微軟正黑體" panose="020B0604030504040204" pitchFamily="34" charset="-120"/>
            <a:ea typeface="微軟正黑體" panose="020B0604030504040204" pitchFamily="34" charset="-120"/>
          </a:endParaRP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smtClean="0">
              <a:latin typeface="微軟正黑體" panose="020B0604030504040204" pitchFamily="34" charset="-120"/>
              <a:ea typeface="微軟正黑體" panose="020B0604030504040204" pitchFamily="34" charset="-120"/>
            </a:rPr>
            <a:t>普高</a:t>
          </a:r>
          <a:endParaRPr lang="zh-TW" altLang="en-US" sz="3200" dirty="0">
            <a:latin typeface="微軟正黑體" panose="020B0604030504040204" pitchFamily="34" charset="-120"/>
            <a:ea typeface="微軟正黑體" panose="020B0604030504040204" pitchFamily="34" charset="-120"/>
          </a:endParaRP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開放多元選修課程</a:t>
          </a:r>
          <a:endParaRPr lang="zh-TW" altLang="en-US" sz="1800" dirty="0">
            <a:latin typeface="微軟正黑體" panose="020B0604030504040204" pitchFamily="34" charset="-120"/>
            <a:ea typeface="微軟正黑體" panose="020B0604030504040204" pitchFamily="34" charset="-120"/>
          </a:endParaRP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實習科目新增技能領域實習課程</a:t>
          </a:r>
          <a:endParaRPr lang="zh-TW" altLang="en-US" sz="1800" dirty="0">
            <a:latin typeface="微軟正黑體" panose="020B0604030504040204" pitchFamily="34" charset="-120"/>
            <a:ea typeface="微軟正黑體" panose="020B0604030504040204" pitchFamily="34" charset="-120"/>
          </a:endParaRP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增加彈性學習時間</a:t>
          </a:r>
          <a:endParaRPr lang="zh-TW" altLang="en-US" sz="1800" dirty="0">
            <a:latin typeface="微軟正黑體" panose="020B0604030504040204" pitchFamily="34" charset="-120"/>
            <a:ea typeface="微軟正黑體" panose="020B0604030504040204" pitchFamily="34" charset="-120"/>
          </a:endParaRP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2" presId="urn:microsoft.com/office/officeart/2005/8/layout/vList5"/>
    <dgm:cxn modelId="{28493C14-0F1C-4D8E-8C81-D881508AA45D}" srcId="{51A80594-E33B-480F-AA04-46B31976405F}" destId="{727C39F8-E651-4721-A5D0-5BF5B4773A50}" srcOrd="2" destOrd="0" parTransId="{E8CF3186-A609-4341-90FD-6267D93315F3}" sibTransId="{480FA7B3-6618-4DB6-853E-7DF0729BA04C}"/>
    <dgm:cxn modelId="{4AE74369-C4BA-41F0-AA7F-2E4EBB2D3F0A}" type="presOf" srcId="{66AF31A2-06D2-4E71-851A-9233DE1E3CCF}" destId="{6FEF828C-376D-406C-92A1-BCB86178FAFD}" srcOrd="0" destOrd="3" presId="urn:microsoft.com/office/officeart/2005/8/layout/vList5"/>
    <dgm:cxn modelId="{306C0763-3769-4311-9BC3-33D073196F71}" type="presOf" srcId="{98C693F4-F7E6-40DC-AD1A-2A51BFDEAA95}" destId="{BE62B44D-1CF3-44D2-8258-A1FF2A81B162}" srcOrd="0" destOrd="3"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F591A1A-002A-4075-BB02-6CA3C7F2BD53}" type="presOf" srcId="{449AF44D-B91C-4B49-843B-84D361926707}" destId="{6FEF828C-376D-406C-92A1-BCB86178FAFD}" srcOrd="0" destOrd="1"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3"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38F7554F-A5B9-4937-9BBD-D0DC046B108A}" type="presOf" srcId="{9FC51DE2-5AB9-4BA6-BD13-C4421B749828}" destId="{6FEF828C-376D-406C-92A1-BCB86178FAFD}" srcOrd="0" destOrd="0"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繁星推薦、申請入學時程延後</a:t>
          </a:r>
          <a:endParaRPr lang="zh-TW" altLang="en-US" sz="1800" dirty="0">
            <a:latin typeface="微軟正黑體" panose="020B0604030504040204" pitchFamily="34" charset="-120"/>
            <a:ea typeface="微軟正黑體" panose="020B0604030504040204" pitchFamily="34" charset="-120"/>
          </a:endParaRP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smtClean="0">
              <a:latin typeface="微軟正黑體" panose="020B0604030504040204" pitchFamily="34" charset="-120"/>
              <a:ea typeface="微軟正黑體" panose="020B0604030504040204" pitchFamily="34" charset="-120"/>
            </a:rPr>
            <a:t>技專院校</a:t>
          </a:r>
          <a:endParaRPr lang="zh-TW" altLang="en-US" sz="2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考科調整</a:t>
          </a:r>
          <a:endParaRPr lang="zh-TW" altLang="en-US" sz="1800" dirty="0">
            <a:latin typeface="微軟正黑體" panose="020B0604030504040204" pitchFamily="34" charset="-120"/>
            <a:ea typeface="微軟正黑體" panose="020B0604030504040204" pitchFamily="34" charset="-120"/>
          </a:endParaRP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減少採計的考科</a:t>
          </a:r>
          <a:endParaRPr lang="zh-TW" altLang="en-US" sz="1800" dirty="0">
            <a:latin typeface="微軟正黑體" panose="020B0604030504040204" pitchFamily="34" charset="-120"/>
            <a:ea typeface="微軟正黑體" panose="020B0604030504040204" pitchFamily="34" charset="-120"/>
          </a:endParaRP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學測與分科測驗將考選擇題與非選題的混合題型</a:t>
          </a:r>
          <a:endParaRPr lang="zh-TW" altLang="en-US" sz="1800" dirty="0">
            <a:latin typeface="微軟正黑體" panose="020B0604030504040204" pitchFamily="34" charset="-120"/>
            <a:ea typeface="微軟正黑體" panose="020B0604030504040204" pitchFamily="34" charset="-120"/>
          </a:endParaRP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採計學習歷程檔案</a:t>
          </a:r>
          <a:endParaRPr lang="zh-TW" altLang="en-US" sz="1800" dirty="0">
            <a:latin typeface="微軟正黑體" panose="020B0604030504040204" pitchFamily="34" charset="-120"/>
            <a:ea typeface="微軟正黑體" panose="020B0604030504040204" pitchFamily="34" charset="-120"/>
          </a:endParaRP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smtClean="0">
              <a:latin typeface="微軟正黑體" panose="020B0604030504040204" pitchFamily="34" charset="-120"/>
              <a:ea typeface="微軟正黑體" panose="020B0604030504040204" pitchFamily="34" charset="-120"/>
            </a:rPr>
            <a:t>大學</a:t>
          </a:r>
          <a:endParaRPr lang="en-US" altLang="zh-TW" sz="2800" dirty="0" smtClean="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smtClean="0">
              <a:latin typeface="微軟正黑體" panose="020B0604030504040204" pitchFamily="34" charset="-120"/>
              <a:ea typeface="微軟正黑體" panose="020B0604030504040204" pitchFamily="34" charset="-120"/>
            </a:rPr>
            <a:t>考招</a:t>
          </a:r>
          <a:endParaRPr lang="zh-TW" altLang="en-US" sz="2800" dirty="0">
            <a:latin typeface="微軟正黑體" panose="020B0604030504040204" pitchFamily="34" charset="-120"/>
            <a:ea typeface="微軟正黑體" panose="020B0604030504040204" pitchFamily="34" charset="-120"/>
          </a:endParaRP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學測數學將分成</a:t>
          </a:r>
          <a:r>
            <a:rPr lang="en-US" altLang="zh-TW" sz="1800" dirty="0" smtClean="0">
              <a:latin typeface="微軟正黑體" panose="020B0604030504040204" pitchFamily="34" charset="-120"/>
              <a:ea typeface="微軟正黑體" panose="020B0604030504040204" pitchFamily="34" charset="-120"/>
            </a:rPr>
            <a:t>A</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B</a:t>
          </a:r>
          <a:r>
            <a:rPr lang="zh-TW" altLang="en-US" sz="1800" dirty="0" smtClean="0">
              <a:latin typeface="微軟正黑體" panose="020B0604030504040204" pitchFamily="34" charset="-120"/>
              <a:ea typeface="微軟正黑體" panose="020B0604030504040204" pitchFamily="34" charset="-120"/>
            </a:rPr>
            <a:t>兩考科</a:t>
          </a:r>
          <a:endParaRPr lang="zh-TW" altLang="en-US" sz="1800" dirty="0">
            <a:latin typeface="微軟正黑體" panose="020B0604030504040204" pitchFamily="34" charset="-120"/>
            <a:ea typeface="微軟正黑體" panose="020B0604030504040204" pitchFamily="34" charset="-120"/>
          </a:endParaRP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各校科系權重可自由設定</a:t>
          </a:r>
          <a:endParaRPr lang="zh-TW" altLang="en-US" sz="1800" dirty="0">
            <a:latin typeface="微軟正黑體" panose="020B0604030504040204" pitchFamily="34" charset="-120"/>
            <a:ea typeface="微軟正黑體" panose="020B0604030504040204" pitchFamily="34" charset="-120"/>
          </a:endParaRP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技優甄審將對準乙級技術士證的對應性</a:t>
          </a:r>
          <a:endParaRPr lang="zh-TW" altLang="en-US" sz="1800" dirty="0">
            <a:latin typeface="微軟正黑體" panose="020B0604030504040204" pitchFamily="34" charset="-120"/>
            <a:ea typeface="微軟正黑體" panose="020B0604030504040204" pitchFamily="34" charset="-120"/>
          </a:endParaRP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管道名額比例將調整</a:t>
          </a:r>
          <a:endParaRPr lang="zh-TW" altLang="en-US" sz="1800" dirty="0">
            <a:latin typeface="微軟正黑體" panose="020B0604030504040204" pitchFamily="34" charset="-120"/>
            <a:ea typeface="微軟正黑體" panose="020B0604030504040204" pitchFamily="34" charset="-120"/>
          </a:endParaRP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甄選入學採用學習歷程檔案</a:t>
          </a:r>
          <a:endParaRPr lang="zh-TW" altLang="en-US" sz="1800" dirty="0">
            <a:latin typeface="微軟正黑體" panose="020B0604030504040204" pitchFamily="34" charset="-120"/>
            <a:ea typeface="微軟正黑體" panose="020B0604030504040204" pitchFamily="34" charset="-120"/>
          </a:endParaRP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3" presId="urn:microsoft.com/office/officeart/2005/8/layout/vList5"/>
    <dgm:cxn modelId="{28493C14-0F1C-4D8E-8C81-D881508AA45D}" srcId="{51A80594-E33B-480F-AA04-46B31976405F}" destId="{727C39F8-E651-4721-A5D0-5BF5B4773A50}" srcOrd="3" destOrd="0" parTransId="{E8CF3186-A609-4341-90FD-6267D93315F3}" sibTransId="{480FA7B3-6618-4DB6-853E-7DF0729BA04C}"/>
    <dgm:cxn modelId="{7EAF1DF1-283F-4ABD-B471-865E7B193062}" srcId="{51A80594-E33B-480F-AA04-46B31976405F}" destId="{6F5C08E2-CBA1-4CD5-9BF9-83298BA03F3D}" srcOrd="0" destOrd="0" parTransId="{71A2E639-651F-40AB-B208-F31589710F45}" sibTransId="{6E9CFC4C-E202-4034-99DE-DCE8454534FB}"/>
    <dgm:cxn modelId="{306C0763-3769-4311-9BC3-33D073196F71}" type="presOf" srcId="{98C693F4-F7E6-40DC-AD1A-2A51BFDEAA95}" destId="{BE62B44D-1CF3-44D2-8258-A1FF2A81B162}" srcOrd="0" destOrd="4" presId="urn:microsoft.com/office/officeart/2005/8/layout/vList5"/>
    <dgm:cxn modelId="{B72E52A1-ADBC-4C8B-9EE5-CA199F2E9752}" type="presOf" srcId="{2BD36C6D-E208-4CEE-8402-C551281FBBFC}" destId="{6FEF828C-376D-406C-92A1-BCB86178FAFD}" srcOrd="0" destOrd="3" presId="urn:microsoft.com/office/officeart/2005/8/layout/vList5"/>
    <dgm:cxn modelId="{AED0B295-0CEC-4A48-BD33-FDA9AC0DFFC8}" srcId="{91DE4D6A-232E-4083-9132-B32B67822060}" destId="{2BD36C6D-E208-4CEE-8402-C551281FBBFC}" srcOrd="3" destOrd="0" parTransId="{C1F2A311-60F5-41E7-A717-DFB0C84CB593}" sibTransId="{5A383595-18EC-49F7-89F3-6A0FD3A56BB0}"/>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4"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38F7554F-A5B9-4937-9BBD-D0DC046B108A}" type="presOf" srcId="{9FC51DE2-5AB9-4BA6-BD13-C4421B749828}" destId="{6FEF828C-376D-406C-92A1-BCB86178FAFD}"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3438F034-34A4-4782-BC83-33697120B75E}" type="presOf" srcId="{D8CF3F6C-2EAE-4FE0-9375-1CB2B8F2A1D7}" destId="{6FEF828C-376D-406C-92A1-BCB86178FAFD}" srcOrd="0" destOrd="4"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0AD7E7E5-E9C4-461A-9A6F-3372D73CC8D2}" srcId="{51A80594-E33B-480F-AA04-46B31976405F}" destId="{5B5EDC4C-6941-4A59-A9A8-62F777B7B671}" srcOrd="2" destOrd="0" parTransId="{DF79D559-88E5-4C11-B1A1-5DB604D09952}" sibTransId="{433BF94E-03D0-4692-A238-1C8E640D7EF0}"/>
    <dgm:cxn modelId="{1FE7A4C7-037F-4E43-95C4-83284AF8D88E}" srcId="{91DE4D6A-232E-4083-9132-B32B67822060}" destId="{D8CF3F6C-2EAE-4FE0-9375-1CB2B8F2A1D7}" srcOrd="4" destOrd="0" parTransId="{3F598055-5B84-460B-B131-40865486CE25}" sibTransId="{DBF9273C-8014-487F-8E63-42909F5DA23A}"/>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AA1B4AC-06D2-47BD-BBB5-580B5F7DF4D1}" type="presOf" srcId="{5B5EDC4C-6941-4A59-A9A8-62F777B7B671}" destId="{BE62B44D-1CF3-44D2-8258-A1FF2A81B162}" srcOrd="0" destOrd="2" presId="urn:microsoft.com/office/officeart/2005/8/layout/vList5"/>
    <dgm:cxn modelId="{7CC29BDA-E30A-44E7-B005-F40547D2CE6B}" type="presOf" srcId="{C5B5A53A-08EF-45F5-A56A-FA324EE9587E}" destId="{6FEF828C-376D-406C-92A1-BCB86178FAFD}" srcOrd="0" destOrd="1" presId="urn:microsoft.com/office/officeart/2005/8/layout/vList5"/>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208F54-CDFF-4EEE-95EA-AEC250734D5A}" type="doc">
      <dgm:prSet loTypeId="urn:microsoft.com/office/officeart/2008/layout/VerticalCurvedList"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dgm:t>
        <a:bodyPr/>
        <a:lstStyle/>
        <a:p>
          <a:pPr algn="ctr" rtl="0"/>
          <a:r>
            <a:rPr lang="zh-TW" altLang="en-US" sz="4800" b="1" dirty="0" smtClean="0">
              <a:latin typeface="微軟正黑體" pitchFamily="34" charset="-120"/>
              <a:ea typeface="微軟正黑體" pitchFamily="34" charset="-120"/>
            </a:rPr>
            <a:t>掌握志願選填秘訣</a:t>
          </a:r>
          <a:endParaRPr lang="zh-TW" altLang="en-US" sz="4800" b="1" dirty="0">
            <a:latin typeface="微軟正黑體" pitchFamily="34" charset="-120"/>
            <a:ea typeface="微軟正黑體" pitchFamily="34" charset="-120"/>
          </a:endParaRP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C55731A9-2D4B-4A60-989C-A5C0A094A905}" type="pres">
      <dgm:prSet presAssocID="{AF208F54-CDFF-4EEE-95EA-AEC250734D5A}" presName="Name0" presStyleCnt="0">
        <dgm:presLayoutVars>
          <dgm:chMax val="7"/>
          <dgm:chPref val="7"/>
          <dgm:dir/>
        </dgm:presLayoutVars>
      </dgm:prSet>
      <dgm:spPr/>
      <dgm:t>
        <a:bodyPr/>
        <a:lstStyle/>
        <a:p>
          <a:endParaRPr lang="zh-TW" altLang="en-US"/>
        </a:p>
      </dgm:t>
    </dgm:pt>
    <dgm:pt modelId="{2573E328-5631-439F-9AF5-AA8CEE89377E}" type="pres">
      <dgm:prSet presAssocID="{AF208F54-CDFF-4EEE-95EA-AEC250734D5A}" presName="Name1" presStyleCnt="0"/>
      <dgm:spPr/>
    </dgm:pt>
    <dgm:pt modelId="{FBCC390E-3002-41C0-AC0D-C1D27810931D}" type="pres">
      <dgm:prSet presAssocID="{AF208F54-CDFF-4EEE-95EA-AEC250734D5A}" presName="cycle" presStyleCnt="0"/>
      <dgm:spPr/>
    </dgm:pt>
    <dgm:pt modelId="{6E7A70D0-CC67-4C85-93C7-F6E2D4A7329A}" type="pres">
      <dgm:prSet presAssocID="{AF208F54-CDFF-4EEE-95EA-AEC250734D5A}" presName="srcNode" presStyleLbl="node1" presStyleIdx="0" presStyleCnt="1"/>
      <dgm:spPr/>
    </dgm:pt>
    <dgm:pt modelId="{AF9202C9-A29F-4281-82FD-065CE7D15F47}" type="pres">
      <dgm:prSet presAssocID="{AF208F54-CDFF-4EEE-95EA-AEC250734D5A}" presName="conn" presStyleLbl="parChTrans1D2" presStyleIdx="0" presStyleCnt="1"/>
      <dgm:spPr/>
      <dgm:t>
        <a:bodyPr/>
        <a:lstStyle/>
        <a:p>
          <a:endParaRPr lang="zh-TW" altLang="en-US"/>
        </a:p>
      </dgm:t>
    </dgm:pt>
    <dgm:pt modelId="{AF9A267B-7AD7-41CE-ACC8-65DDED0A763E}" type="pres">
      <dgm:prSet presAssocID="{AF208F54-CDFF-4EEE-95EA-AEC250734D5A}" presName="extraNode" presStyleLbl="node1" presStyleIdx="0" presStyleCnt="1"/>
      <dgm:spPr/>
    </dgm:pt>
    <dgm:pt modelId="{303B7361-2EBB-4D31-AD8E-1B8574D77397}" type="pres">
      <dgm:prSet presAssocID="{AF208F54-CDFF-4EEE-95EA-AEC250734D5A}" presName="dstNode" presStyleLbl="node1" presStyleIdx="0" presStyleCnt="1"/>
      <dgm:spPr/>
    </dgm:pt>
    <dgm:pt modelId="{D8BC3304-BFC2-41AD-ADAB-E6ADDCC7AE8B}" type="pres">
      <dgm:prSet presAssocID="{F86FFDCC-6B21-4625-BFDC-FF73E9A90048}" presName="text_1" presStyleLbl="node1" presStyleIdx="0" presStyleCnt="1" custScaleY="202422">
        <dgm:presLayoutVars>
          <dgm:bulletEnabled val="1"/>
        </dgm:presLayoutVars>
      </dgm:prSet>
      <dgm:spPr/>
      <dgm:t>
        <a:bodyPr/>
        <a:lstStyle/>
        <a:p>
          <a:endParaRPr lang="zh-TW" altLang="en-US"/>
        </a:p>
      </dgm:t>
    </dgm:pt>
    <dgm:pt modelId="{3DE251F9-015E-40DF-A7BD-16A6CA05838B}" type="pres">
      <dgm:prSet presAssocID="{F86FFDCC-6B21-4625-BFDC-FF73E9A90048}" presName="accent_1" presStyleCnt="0"/>
      <dgm:spPr/>
    </dgm:pt>
    <dgm:pt modelId="{50584712-8490-40A4-9C7B-9EA8BFBD3D2B}" type="pres">
      <dgm:prSet presAssocID="{F86FFDCC-6B21-4625-BFDC-FF73E9A90048}" presName="accentRepeatNode" presStyleLbl="solidFgAcc1" presStyleIdx="0" presStyleCnt="1" custLinFactNeighborX="1466" custLinFactNeighborY="7857"/>
      <dgm:spPr/>
      <dgm:t>
        <a:bodyPr/>
        <a:lstStyle/>
        <a:p>
          <a:endParaRPr lang="zh-TW" altLang="en-US"/>
        </a:p>
      </dgm:t>
    </dgm:pt>
  </dgm:ptLst>
  <dgm:cxnLst>
    <dgm:cxn modelId="{F6DE5E0D-19BA-460A-93BD-708930DBB1B4}" type="presOf" srcId="{F86FFDCC-6B21-4625-BFDC-FF73E9A90048}" destId="{D8BC3304-BFC2-41AD-ADAB-E6ADDCC7AE8B}" srcOrd="0" destOrd="0" presId="urn:microsoft.com/office/officeart/2008/layout/VerticalCurvedList"/>
    <dgm:cxn modelId="{1ECAD7C2-45B3-413E-9E74-2C16D8054F86}" type="presOf" srcId="{79E5AFD4-8815-453B-A9E2-23378FD74CAB}" destId="{AF9202C9-A29F-4281-82FD-065CE7D15F47}" srcOrd="0" destOrd="0" presId="urn:microsoft.com/office/officeart/2008/layout/VerticalCurvedList"/>
    <dgm:cxn modelId="{B8BF96C9-F858-4735-82CC-BB17B8FCD117}" srcId="{AF208F54-CDFF-4EEE-95EA-AEC250734D5A}" destId="{F86FFDCC-6B21-4625-BFDC-FF73E9A90048}" srcOrd="0" destOrd="0" parTransId="{07BFD9E8-6C78-468C-9F55-E9FE5E1BEEF4}" sibTransId="{79E5AFD4-8815-453B-A9E2-23378FD74CAB}"/>
    <dgm:cxn modelId="{B73F71A3-A20B-415D-8D46-7585BE306731}" type="presOf" srcId="{AF208F54-CDFF-4EEE-95EA-AEC250734D5A}" destId="{C55731A9-2D4B-4A60-989C-A5C0A094A905}" srcOrd="0" destOrd="0" presId="urn:microsoft.com/office/officeart/2008/layout/VerticalCurvedList"/>
    <dgm:cxn modelId="{463640C4-D3CA-4314-8D02-8562239E5722}" type="presParOf" srcId="{C55731A9-2D4B-4A60-989C-A5C0A094A905}" destId="{2573E328-5631-439F-9AF5-AA8CEE89377E}" srcOrd="0" destOrd="0" presId="urn:microsoft.com/office/officeart/2008/layout/VerticalCurvedList"/>
    <dgm:cxn modelId="{8700B744-0B31-4598-81F2-484AE9738083}" type="presParOf" srcId="{2573E328-5631-439F-9AF5-AA8CEE89377E}" destId="{FBCC390E-3002-41C0-AC0D-C1D27810931D}" srcOrd="0" destOrd="0" presId="urn:microsoft.com/office/officeart/2008/layout/VerticalCurvedList"/>
    <dgm:cxn modelId="{1936E8A1-D093-4976-A6C6-1BF1BBB17790}" type="presParOf" srcId="{FBCC390E-3002-41C0-AC0D-C1D27810931D}" destId="{6E7A70D0-CC67-4C85-93C7-F6E2D4A7329A}" srcOrd="0" destOrd="0" presId="urn:microsoft.com/office/officeart/2008/layout/VerticalCurvedList"/>
    <dgm:cxn modelId="{B8365B5D-9954-4224-87CA-E46825CF5209}" type="presParOf" srcId="{FBCC390E-3002-41C0-AC0D-C1D27810931D}" destId="{AF9202C9-A29F-4281-82FD-065CE7D15F47}" srcOrd="1" destOrd="0" presId="urn:microsoft.com/office/officeart/2008/layout/VerticalCurvedList"/>
    <dgm:cxn modelId="{3F3015D4-25B8-4834-9A54-4A84AB98B966}" type="presParOf" srcId="{FBCC390E-3002-41C0-AC0D-C1D27810931D}" destId="{AF9A267B-7AD7-41CE-ACC8-65DDED0A763E}" srcOrd="2" destOrd="0" presId="urn:microsoft.com/office/officeart/2008/layout/VerticalCurvedList"/>
    <dgm:cxn modelId="{50396F2C-275B-4CF2-B916-7441AAB723B2}" type="presParOf" srcId="{FBCC390E-3002-41C0-AC0D-C1D27810931D}" destId="{303B7361-2EBB-4D31-AD8E-1B8574D77397}" srcOrd="3" destOrd="0" presId="urn:microsoft.com/office/officeart/2008/layout/VerticalCurvedList"/>
    <dgm:cxn modelId="{014561A6-9432-4EF9-BD73-3517E104DED9}" type="presParOf" srcId="{2573E328-5631-439F-9AF5-AA8CEE89377E}" destId="{D8BC3304-BFC2-41AD-ADAB-E6ADDCC7AE8B}" srcOrd="1" destOrd="0" presId="urn:microsoft.com/office/officeart/2008/layout/VerticalCurvedList"/>
    <dgm:cxn modelId="{F195D23A-48F8-4224-988D-86E36DD0F67E}" type="presParOf" srcId="{2573E328-5631-439F-9AF5-AA8CEE89377E}" destId="{3DE251F9-015E-40DF-A7BD-16A6CA05838B}" srcOrd="2" destOrd="0" presId="urn:microsoft.com/office/officeart/2008/layout/VerticalCurvedList"/>
    <dgm:cxn modelId="{453734B4-7DC6-46A6-9513-807CF4CC5DC0}" type="presParOf" srcId="{3DE251F9-015E-40DF-A7BD-16A6CA05838B}" destId="{50584712-8490-40A4-9C7B-9EA8BFBD3D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smtClean="0">
              <a:latin typeface="微軟正黑體" pitchFamily="34" charset="-120"/>
              <a:ea typeface="微軟正黑體" pitchFamily="34" charset="-120"/>
            </a:rPr>
            <a:t>掌握外部因素</a:t>
          </a:r>
          <a:endParaRPr lang="zh-TW" altLang="en-US" sz="3600" b="1" dirty="0">
            <a:latin typeface="微軟正黑體" pitchFamily="34" charset="-120"/>
            <a:ea typeface="微軟正黑體" pitchFamily="34" charset="-120"/>
          </a:endParaRP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smtClean="0">
              <a:latin typeface="微軟正黑體" pitchFamily="34" charset="-120"/>
              <a:ea typeface="微軟正黑體" pitchFamily="34" charset="-120"/>
            </a:rPr>
            <a:t>核對內在因素</a:t>
          </a:r>
          <a:endParaRPr lang="zh-TW" altLang="en-US" sz="3600" b="1" dirty="0">
            <a:latin typeface="微軟正黑體" pitchFamily="34" charset="-120"/>
            <a:ea typeface="微軟正黑體" pitchFamily="34" charset="-120"/>
          </a:endParaRP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smtClean="0">
              <a:latin typeface="微軟正黑體" pitchFamily="34" charset="-120"/>
              <a:ea typeface="微軟正黑體" pitchFamily="34" charset="-120"/>
            </a:rPr>
            <a:t>創造未來可能性</a:t>
          </a:r>
          <a:endParaRPr lang="zh-TW" altLang="en-US" sz="3600" b="1" dirty="0">
            <a:latin typeface="微軟正黑體" pitchFamily="34" charset="-120"/>
            <a:ea typeface="微軟正黑體" pitchFamily="34" charset="-120"/>
          </a:endParaRP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dirty="0" smtClean="0">
              <a:latin typeface="微軟正黑體" pitchFamily="34" charset="-120"/>
              <a:ea typeface="微軟正黑體" pitchFamily="34" charset="-120"/>
            </a:rPr>
            <a:t>-</a:t>
          </a:r>
          <a:r>
            <a:rPr lang="zh-TW" altLang="en-US" sz="4000" b="1" dirty="0" smtClean="0">
              <a:solidFill>
                <a:srgbClr val="FFFF00"/>
              </a:solidFill>
              <a:latin typeface="微軟正黑體" pitchFamily="34" charset="-120"/>
              <a:ea typeface="微軟正黑體" pitchFamily="34" charset="-120"/>
            </a:rPr>
            <a:t>積分愈高，夢想越容易實現</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66433" custLinFactNeighborX="-344" custLinFactNeighborY="3818">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FB503971-92D1-4196-98C4-C24C23A8F607}" type="presOf" srcId="{858616B5-744A-463F-97BE-DF60F3B46C36}" destId="{1D6CA3B3-82C0-4ACE-8B0E-153437B3CC55}" srcOrd="0" destOrd="0" presId="urn:microsoft.com/office/officeart/2008/layout/VerticalCurvedList"/>
    <dgm:cxn modelId="{F038FF0E-4A4D-444A-8574-1C611F6E1C66}"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57D3B249-6B8A-4B7D-8B54-E3629864C8DF}" type="presOf" srcId="{357DC9C5-F1AD-418F-BD31-79903A24C6E2}" destId="{E63F2061-FE72-40BC-BDB6-41CAA4491558}" srcOrd="0" destOrd="0" presId="urn:microsoft.com/office/officeart/2008/layout/VerticalCurvedList"/>
    <dgm:cxn modelId="{AF2E30F6-C585-431B-B244-90AC13DC0289}" type="presParOf" srcId="{1D6CA3B3-82C0-4ACE-8B0E-153437B3CC55}" destId="{8267C169-4259-42A2-9CF7-D7A87069D457}" srcOrd="0" destOrd="0" presId="urn:microsoft.com/office/officeart/2008/layout/VerticalCurvedList"/>
    <dgm:cxn modelId="{29EA3184-6EC2-486C-B791-D1307E2F7C91}" type="presParOf" srcId="{8267C169-4259-42A2-9CF7-D7A87069D457}" destId="{F5942307-6200-4A5F-BE48-05F81647154C}" srcOrd="0" destOrd="0" presId="urn:microsoft.com/office/officeart/2008/layout/VerticalCurvedList"/>
    <dgm:cxn modelId="{4193B55D-D526-44CB-BA84-83AC43733B31}" type="presParOf" srcId="{F5942307-6200-4A5F-BE48-05F81647154C}" destId="{1BDE48C0-7BEE-4010-AD9A-FFABDE2A7D0C}" srcOrd="0" destOrd="0" presId="urn:microsoft.com/office/officeart/2008/layout/VerticalCurvedList"/>
    <dgm:cxn modelId="{6B921126-AF78-49FD-969D-487BA3362384}" type="presParOf" srcId="{F5942307-6200-4A5F-BE48-05F81647154C}" destId="{2F8194F8-0EC4-44E5-B602-39D745D8429F}" srcOrd="1" destOrd="0" presId="urn:microsoft.com/office/officeart/2008/layout/VerticalCurvedList"/>
    <dgm:cxn modelId="{63985604-7C31-4094-B94F-FC9883C8C1D9}" type="presParOf" srcId="{F5942307-6200-4A5F-BE48-05F81647154C}" destId="{271F1710-ED91-4C43-9A9C-42B71795DA42}" srcOrd="2" destOrd="0" presId="urn:microsoft.com/office/officeart/2008/layout/VerticalCurvedList"/>
    <dgm:cxn modelId="{AD53DF42-D225-4486-AA61-7F1266A96049}" type="presParOf" srcId="{F5942307-6200-4A5F-BE48-05F81647154C}" destId="{9B591C48-5428-43EA-8A65-CCD060247824}" srcOrd="3" destOrd="0" presId="urn:microsoft.com/office/officeart/2008/layout/VerticalCurvedList"/>
    <dgm:cxn modelId="{0D3B24C4-0624-47B7-A5E2-7CC0CFE6EEBC}" type="presParOf" srcId="{8267C169-4259-42A2-9CF7-D7A87069D457}" destId="{E63F2061-FE72-40BC-BDB6-41CAA4491558}" srcOrd="1" destOrd="0" presId="urn:microsoft.com/office/officeart/2008/layout/VerticalCurvedList"/>
    <dgm:cxn modelId="{4F4B1932-31A7-4826-8A44-65A6BC29A307}" type="presParOf" srcId="{8267C169-4259-42A2-9CF7-D7A87069D457}" destId="{265B76C6-C7F1-4708-B87B-A5AE02CF706A}" srcOrd="2" destOrd="0" presId="urn:microsoft.com/office/officeart/2008/layout/VerticalCurvedList"/>
    <dgm:cxn modelId="{18BE8FAA-1F2E-4EF9-A01A-FD5BFB5DB433}"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smtClean="0">
              <a:latin typeface="微軟正黑體" pitchFamily="34" charset="-120"/>
              <a:ea typeface="微軟正黑體" pitchFamily="34" charset="-120"/>
            </a:rPr>
            <a:t>可補的</a:t>
          </a:r>
          <a:endParaRPr lang="zh-TW" altLang="en-US" sz="3200" b="1" dirty="0">
            <a:latin typeface="微軟正黑體" pitchFamily="34" charset="-120"/>
            <a:ea typeface="微軟正黑體" pitchFamily="34" charset="-120"/>
          </a:endParaRP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服務學習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獎勵紀錄</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生活教育</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良</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均衡學習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均</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社團參與</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smtClean="0">
              <a:latin typeface="微軟正黑體" pitchFamily="34" charset="-120"/>
              <a:ea typeface="微軟正黑體" pitchFamily="34" charset="-120"/>
            </a:rPr>
            <a:t>要專心拼的</a:t>
          </a:r>
          <a:endParaRPr lang="zh-TW" altLang="en-US" sz="3200" b="1" dirty="0">
            <a:latin typeface="微軟正黑體" pitchFamily="34" charset="-120"/>
            <a:ea typeface="微軟正黑體" pitchFamily="34" charset="-120"/>
          </a:endParaRP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1.</a:t>
          </a:r>
          <a:r>
            <a:rPr lang="zh-TW" altLang="en-US" sz="2700" b="1" dirty="0" smtClean="0">
              <a:solidFill>
                <a:srgbClr val="FF0000"/>
              </a:solidFill>
              <a:latin typeface="微軟正黑體" pitchFamily="34" charset="-120"/>
              <a:ea typeface="微軟正黑體" pitchFamily="34" charset="-120"/>
            </a:rPr>
            <a:t>志願序</a:t>
          </a:r>
          <a:endParaRPr lang="zh-TW" altLang="en-US" sz="2700" b="1" dirty="0">
            <a:solidFill>
              <a:srgbClr val="FF0000"/>
            </a:solidFill>
            <a:latin typeface="微軟正黑體" pitchFamily="34" charset="-120"/>
            <a:ea typeface="微軟正黑體" pitchFamily="34" charset="-120"/>
          </a:endParaRP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smtClean="0">
              <a:latin typeface="微軟正黑體" pitchFamily="34" charset="-120"/>
              <a:ea typeface="微軟正黑體" pitchFamily="34" charset="-120"/>
            </a:rPr>
            <a:t>要進一步關心的</a:t>
          </a:r>
          <a:endParaRPr lang="zh-TW" altLang="en-US" sz="2800" b="1" dirty="0">
            <a:latin typeface="微軟正黑體" pitchFamily="34" charset="-120"/>
            <a:ea typeface="微軟正黑體" pitchFamily="34" charset="-120"/>
          </a:endParaRP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smtClean="0">
              <a:solidFill>
                <a:srgbClr val="FF0000"/>
              </a:solidFill>
              <a:latin typeface="微軟正黑體" pitchFamily="34" charset="-120"/>
              <a:ea typeface="微軟正黑體" pitchFamily="34" charset="-120"/>
            </a:rPr>
            <a:t>1.</a:t>
          </a:r>
          <a:r>
            <a:rPr lang="zh-TW" altLang="en-US" sz="2600" b="1" dirty="0" smtClean="0">
              <a:solidFill>
                <a:srgbClr val="FF0000"/>
              </a:solidFill>
              <a:latin typeface="微軟正黑體" pitchFamily="34" charset="-120"/>
              <a:ea typeface="微軟正黑體" pitchFamily="34" charset="-120"/>
            </a:rPr>
            <a:t>競賽表現</a:t>
          </a:r>
          <a:endParaRPr lang="en-US" altLang="zh-TW" sz="2600" b="1" dirty="0" smtClean="0">
            <a:solidFill>
              <a:srgbClr val="FF0000"/>
            </a:solidFill>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技藝競賽</a:t>
          </a:r>
          <a:endParaRPr lang="en-US" altLang="zh-TW" sz="2400" b="1" dirty="0" smtClean="0">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縣級競賽</a:t>
          </a:r>
          <a:endParaRPr lang="en-US" altLang="zh-TW" sz="2400" b="1" dirty="0" smtClean="0">
            <a:latin typeface="微軟正黑體" pitchFamily="34" charset="-120"/>
            <a:ea typeface="微軟正黑體" pitchFamily="34" charset="-120"/>
          </a:endParaRPr>
        </a:p>
        <a:p>
          <a:r>
            <a:rPr lang="en-US" altLang="zh-TW" sz="2400" b="1" dirty="0" smtClean="0">
              <a:solidFill>
                <a:srgbClr val="FF0000"/>
              </a:solidFill>
              <a:latin typeface="微軟正黑體" pitchFamily="34" charset="-120"/>
              <a:ea typeface="微軟正黑體" pitchFamily="34" charset="-120"/>
            </a:rPr>
            <a:t>2.</a:t>
          </a:r>
          <a:r>
            <a:rPr lang="zh-TW" altLang="en-US" sz="2400" b="1" dirty="0" smtClean="0">
              <a:solidFill>
                <a:srgbClr val="FF0000"/>
              </a:solidFill>
              <a:latin typeface="微軟正黑體" pitchFamily="34" charset="-120"/>
              <a:ea typeface="微軟正黑體" pitchFamily="34" charset="-120"/>
            </a:rPr>
            <a:t>體適能</a:t>
          </a:r>
          <a:endParaRPr lang="en-US" altLang="zh-TW" sz="2400" b="1" dirty="0" smtClean="0">
            <a:solidFill>
              <a:srgbClr val="FF0000"/>
            </a:solidFill>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2.</a:t>
          </a:r>
          <a:r>
            <a:rPr lang="zh-TW" altLang="en-US" sz="2700" b="1" dirty="0" smtClean="0">
              <a:solidFill>
                <a:srgbClr val="FF0000"/>
              </a:solidFill>
              <a:latin typeface="微軟正黑體" pitchFamily="34" charset="-120"/>
              <a:ea typeface="微軟正黑體" pitchFamily="34" charset="-120"/>
            </a:rPr>
            <a:t>教育會考</a:t>
          </a:r>
          <a:endParaRPr lang="en-US" altLang="zh-TW" sz="2700" b="1" dirty="0" smtClean="0">
            <a:solidFill>
              <a:srgbClr val="FF0000"/>
            </a:solidFill>
            <a:latin typeface="微軟正黑體" pitchFamily="34" charset="-120"/>
            <a:ea typeface="微軟正黑體" pitchFamily="34" charset="-120"/>
          </a:endParaRPr>
        </a:p>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學科積分</a:t>
          </a:r>
          <a:endParaRPr lang="zh-TW" altLang="en-US" sz="2400" b="1" dirty="0">
            <a:solidFill>
              <a:schemeClr val="tx1"/>
            </a:solidFill>
            <a:latin typeface="微軟正黑體" pitchFamily="34" charset="-120"/>
            <a:ea typeface="微軟正黑體" pitchFamily="34" charset="-120"/>
          </a:endParaRP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志願多填</a:t>
          </a:r>
          <a:endParaRPr lang="en-US" altLang="zh-TW" sz="2400" b="1" dirty="0" smtClean="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考量因素</a:t>
          </a:r>
          <a:endParaRPr lang="en-US" altLang="zh-TW" sz="2400" b="1" dirty="0" smtClean="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寫作測驗</a:t>
          </a:r>
          <a:endParaRPr lang="zh-TW" altLang="zh-TW" sz="2400" b="1" dirty="0" smtClean="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smtClean="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FFF82402-7D4B-4CC0-B063-1E640B506681}" type="presOf" srcId="{64451220-E2D9-4F5C-9080-7F4BDBB728C9}" destId="{9197909A-240F-4A12-9039-4BA307A27BE3}" srcOrd="0" destOrd="0" presId="urn:microsoft.com/office/officeart/2009/3/layout/IncreasingArrowsProcess"/>
    <dgm:cxn modelId="{71937901-35E1-44CB-9A45-34E575807A7F}" type="presOf" srcId="{9ADA0C82-7529-436B-9A71-0F81D9B3D7FC}" destId="{68E33B60-1B09-4E77-A354-95EECDB0DBCD}" srcOrd="0" destOrd="0"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DAD949A6-F1FC-4EC5-90B0-3D592FE19678}" srcId="{59081ABA-F1C5-457D-8216-8106D6CA0ED3}" destId="{8BED3B37-6CC7-485A-9F76-3A5672B2B741}" srcOrd="3" destOrd="0" parTransId="{7D49F035-A3AE-4A70-813A-20F2A4C1D075}" sibTransId="{CBF8EE5F-8707-46F3-8F8C-2E5EC53C0CFA}"/>
    <dgm:cxn modelId="{AB75A552-1E7A-4186-A013-C4A5A6D712F8}" srcId="{59081ABA-F1C5-457D-8216-8106D6CA0ED3}" destId="{ED260DE2-EA64-4320-AA32-F7FBF4401294}" srcOrd="5" destOrd="0" parTransId="{1D5583C3-023E-4AAB-BC86-EEFE63849676}" sibTransId="{6DCBD8A2-7EC3-4F0A-85D7-ECF3F1AEEE68}"/>
    <dgm:cxn modelId="{E08B0309-6D07-4D5A-8F7A-A598BD70D21B}" type="presOf" srcId="{59081ABA-F1C5-457D-8216-8106D6CA0ED3}" destId="{308277BE-9C70-474B-9B39-BB46EFC79552}"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07E89909-288C-45F2-8996-358AEAABA3FA}" type="presOf" srcId="{02B8D24B-7B10-42FD-A46B-F5C7537879FD}" destId="{5BEEB2B8-458D-4657-A6F7-95499035BD4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54BD5CA4-E768-4FC1-A30F-CACD8895972F}" srcId="{F5C134F4-12CB-4273-A24B-862FCCB60339}" destId="{DCE43FDE-4017-4826-8ED2-D627AAFBB292}" srcOrd="0" destOrd="0" parTransId="{F60EB765-43CA-4B0C-A735-79F332EA12D2}" sibTransId="{CD22DFC2-7804-4BA3-BD23-472164874D90}"/>
    <dgm:cxn modelId="{D0F60D7D-E4BA-4D55-832F-5F77752236A8}" type="presOf" srcId="{D6E72393-BDF0-4F57-92BC-7701FEBC4105}" destId="{136D3C0B-2C77-47CC-81E1-AAB624179C10}" srcOrd="0" destOrd="1"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255A5077-067D-4620-A3F7-7E5175F52601}" type="presOf" srcId="{ED260DE2-EA64-4320-AA32-F7FBF4401294}" destId="{136D3C0B-2C77-47CC-81E1-AAB624179C10}" srcOrd="0" destOrd="5"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311F08B6-764D-462F-96BD-ED5F77A7E0B5}" type="presOf" srcId="{8BED3B37-6CC7-485A-9F76-3A5672B2B741}" destId="{136D3C0B-2C77-47CC-81E1-AAB624179C10}" srcOrd="0" destOrd="3" presId="urn:microsoft.com/office/officeart/2009/3/layout/IncreasingArrowsProcess"/>
    <dgm:cxn modelId="{28D322E0-315C-4FBD-9A3A-47A98F785DE4}" srcId="{F5C134F4-12CB-4273-A24B-862FCCB60339}" destId="{64451220-E2D9-4F5C-9080-7F4BDBB728C9}" srcOrd="2" destOrd="0" parTransId="{4855D09F-6537-496A-8283-07D15F765FFD}" sibTransId="{FBBB412B-8B1D-449E-8B84-EB907D475760}"/>
    <dgm:cxn modelId="{AF14AF74-7598-475C-9CA9-9650324CCBDA}" type="presOf" srcId="{DCE43FDE-4017-4826-8ED2-D627AAFBB292}" destId="{3DE2B3A8-F618-448D-90E5-5B1FB8F37921}" srcOrd="0" destOrd="0"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8186B378-AE91-4860-9760-A36B0426D128}" type="presOf" srcId="{AC24EF94-075D-47A7-A4EC-50A1E7E133D1}" destId="{136D3C0B-2C77-47CC-81E1-AAB624179C10}" srcOrd="0" destOrd="0" presId="urn:microsoft.com/office/officeart/2009/3/layout/IncreasingArrowsProcess"/>
    <dgm:cxn modelId="{8DA409E5-749F-4408-9285-B531E07DCB67}" srcId="{59081ABA-F1C5-457D-8216-8106D6CA0ED3}" destId="{60E0DDA4-352A-4750-8209-055329510E6F}" srcOrd="2" destOrd="0" parTransId="{ACDFEFBB-EC00-4189-96FD-E699DE8AF226}" sibTransId="{E5936B50-7A37-4392-A028-C317575DAB87}"/>
    <dgm:cxn modelId="{6AFE17DD-F124-4DC9-B87A-C89B925306FC}" srcId="{59081ABA-F1C5-457D-8216-8106D6CA0ED3}" destId="{AC24EF94-075D-47A7-A4EC-50A1E7E133D1}" srcOrd="0" destOrd="0" parTransId="{74F99CDD-521D-4F90-B1EE-D16242CC1339}" sibTransId="{DF754A2D-A393-4C06-9746-ADEFDE64FB3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dirty="0" smtClean="0">
              <a:latin typeface="微軟正黑體" pitchFamily="34" charset="-120"/>
              <a:ea typeface="微軟正黑體" pitchFamily="34" charset="-120"/>
            </a:rPr>
            <a:t>-</a:t>
          </a:r>
          <a:br>
            <a:rPr lang="en-US" altLang="zh-TW" sz="4000"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志願選填策略</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38641">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229259ED-E5BC-400D-81FF-A72E2C80DD0B}"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F1569D26-31A3-4909-AD27-4C5D869C8CB4}" type="presOf" srcId="{357DC9C5-F1AD-418F-BD31-79903A24C6E2}" destId="{E63F2061-FE72-40BC-BDB6-41CAA4491558}" srcOrd="0" destOrd="0" presId="urn:microsoft.com/office/officeart/2008/layout/VerticalCurvedList"/>
    <dgm:cxn modelId="{F719BB96-2859-4232-B7FA-0DE650A362DD}" type="presOf" srcId="{858616B5-744A-463F-97BE-DF60F3B46C36}" destId="{1D6CA3B3-82C0-4ACE-8B0E-153437B3CC55}" srcOrd="0" destOrd="0" presId="urn:microsoft.com/office/officeart/2008/layout/VerticalCurvedList"/>
    <dgm:cxn modelId="{54EC2BD2-45A9-4AD4-8ECB-4EE7905315B9}" type="presParOf" srcId="{1D6CA3B3-82C0-4ACE-8B0E-153437B3CC55}" destId="{8267C169-4259-42A2-9CF7-D7A87069D457}" srcOrd="0" destOrd="0" presId="urn:microsoft.com/office/officeart/2008/layout/VerticalCurvedList"/>
    <dgm:cxn modelId="{304C8B24-0EC8-40BC-A715-29DEE31ED1C6}" type="presParOf" srcId="{8267C169-4259-42A2-9CF7-D7A87069D457}" destId="{F5942307-6200-4A5F-BE48-05F81647154C}" srcOrd="0" destOrd="0" presId="urn:microsoft.com/office/officeart/2008/layout/VerticalCurvedList"/>
    <dgm:cxn modelId="{A18E77E7-DAAB-4688-AE7A-B2B7EAA429CD}" type="presParOf" srcId="{F5942307-6200-4A5F-BE48-05F81647154C}" destId="{1BDE48C0-7BEE-4010-AD9A-FFABDE2A7D0C}" srcOrd="0" destOrd="0" presId="urn:microsoft.com/office/officeart/2008/layout/VerticalCurvedList"/>
    <dgm:cxn modelId="{00B37EA5-6ACD-4247-A8F1-55450CEA4C04}" type="presParOf" srcId="{F5942307-6200-4A5F-BE48-05F81647154C}" destId="{2F8194F8-0EC4-44E5-B602-39D745D8429F}" srcOrd="1" destOrd="0" presId="urn:microsoft.com/office/officeart/2008/layout/VerticalCurvedList"/>
    <dgm:cxn modelId="{0CF63BA8-38DD-4C4F-9B49-E0B6FF3B5380}" type="presParOf" srcId="{F5942307-6200-4A5F-BE48-05F81647154C}" destId="{271F1710-ED91-4C43-9A9C-42B71795DA42}" srcOrd="2" destOrd="0" presId="urn:microsoft.com/office/officeart/2008/layout/VerticalCurvedList"/>
    <dgm:cxn modelId="{3E9A8327-1732-46BD-B7E4-3F06A7A9DF1B}" type="presParOf" srcId="{F5942307-6200-4A5F-BE48-05F81647154C}" destId="{9B591C48-5428-43EA-8A65-CCD060247824}" srcOrd="3" destOrd="0" presId="urn:microsoft.com/office/officeart/2008/layout/VerticalCurvedList"/>
    <dgm:cxn modelId="{9A3A9983-23EE-4FEC-981B-BD203A57949F}" type="presParOf" srcId="{8267C169-4259-42A2-9CF7-D7A87069D457}" destId="{E63F2061-FE72-40BC-BDB6-41CAA4491558}" srcOrd="1" destOrd="0" presId="urn:microsoft.com/office/officeart/2008/layout/VerticalCurvedList"/>
    <dgm:cxn modelId="{8AF22420-13A0-4A84-AA89-7C4225AB7FC4}" type="presParOf" srcId="{8267C169-4259-42A2-9CF7-D7A87069D457}" destId="{265B76C6-C7F1-4708-B87B-A5AE02CF706A}" srcOrd="2" destOrd="0" presId="urn:microsoft.com/office/officeart/2008/layout/VerticalCurvedList"/>
    <dgm:cxn modelId="{3FEE8434-C880-43C8-B586-C8E47896B72D}"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91EDA3-C045-43E6-A001-6D0A29E3F2FE}" type="doc">
      <dgm:prSet loTypeId="urn:microsoft.com/office/officeart/2008/layout/HexagonCluster" loCatId="relationship" qsTypeId="urn:microsoft.com/office/officeart/2005/8/quickstyle/simple1" qsCatId="simple" csTypeId="urn:microsoft.com/office/officeart/2005/8/colors/colorful1#8" csCatId="colorful" phldr="1"/>
      <dgm:spPr/>
      <dgm:t>
        <a:bodyPr/>
        <a:lstStyle/>
        <a:p>
          <a:endParaRPr lang="zh-TW" altLang="en-US"/>
        </a:p>
      </dgm:t>
    </dgm:pt>
    <dgm:pt modelId="{E494735F-A6E3-4BB3-87FB-EEE2751ECCDD}">
      <dgm:prSet phldrT="[文字]" custT="1"/>
      <dgm:spPr>
        <a:ln w="76200">
          <a:solidFill>
            <a:srgbClr val="FFFF00"/>
          </a:solidFill>
        </a:ln>
      </dgm:spPr>
      <dgm:t>
        <a:bodyPr/>
        <a:lstStyle/>
        <a:p>
          <a:r>
            <a:rPr lang="zh-TW" altLang="en-US" sz="2400" dirty="0" smtClean="0">
              <a:latin typeface="微軟正黑體" pitchFamily="34" charset="-120"/>
              <a:ea typeface="微軟正黑體" pitchFamily="34" charset="-120"/>
            </a:rPr>
            <a:t>職業傾向</a:t>
          </a:r>
          <a:endParaRPr lang="zh-TW" altLang="en-US" sz="2400" dirty="0">
            <a:latin typeface="微軟正黑體" pitchFamily="34" charset="-120"/>
            <a:ea typeface="微軟正黑體" pitchFamily="34" charset="-120"/>
          </a:endParaRPr>
        </a:p>
      </dgm:t>
    </dgm:pt>
    <dgm:pt modelId="{F2505026-FE0B-44DA-8967-7717854A38A0}" type="parTrans" cxnId="{19FFC6E4-0CB1-4090-BC6F-C221E205597D}">
      <dgm:prSet/>
      <dgm:spPr/>
      <dgm:t>
        <a:bodyPr/>
        <a:lstStyle/>
        <a:p>
          <a:endParaRPr lang="zh-TW" altLang="en-US" sz="2000">
            <a:latin typeface="微軟正黑體" pitchFamily="34" charset="-120"/>
            <a:ea typeface="微軟正黑體" pitchFamily="34" charset="-120"/>
          </a:endParaRPr>
        </a:p>
      </dgm:t>
    </dgm:pt>
    <dgm:pt modelId="{B7FE6AF1-A6F3-42B0-970E-588559F9D30D}" type="sibTrans" cxnId="{19FFC6E4-0CB1-4090-BC6F-C221E205597D}">
      <dgm:prSet/>
      <dgm:spPr/>
      <dgm:t>
        <a:bodyPr/>
        <a:lstStyle/>
        <a:p>
          <a:endParaRPr lang="zh-TW" altLang="en-US" sz="2000">
            <a:latin typeface="微軟正黑體" pitchFamily="34" charset="-120"/>
            <a:ea typeface="微軟正黑體" pitchFamily="34" charset="-120"/>
          </a:endParaRPr>
        </a:p>
      </dgm:t>
    </dgm:pt>
    <dgm:pt modelId="{FE7F7673-D786-424E-AAEA-A2F6D2B75EED}">
      <dgm:prSet phldrT="[文字]" custT="1"/>
      <dgm:spPr>
        <a:solidFill>
          <a:srgbClr val="FF0000"/>
        </a:solidFill>
      </dgm:spPr>
      <dgm:t>
        <a:bodyPr/>
        <a:lstStyle/>
        <a:p>
          <a:r>
            <a:rPr lang="zh-TW" altLang="en-US" sz="2400" b="1" dirty="0" smtClean="0">
              <a:solidFill>
                <a:schemeClr val="bg1"/>
              </a:solidFill>
              <a:latin typeface="微軟正黑體" pitchFamily="34" charset="-120"/>
              <a:ea typeface="微軟正黑體" pitchFamily="34" charset="-120"/>
            </a:rPr>
            <a:t>未定向</a:t>
          </a:r>
          <a:endParaRPr lang="zh-TW" altLang="en-US" sz="2400" b="1" dirty="0">
            <a:solidFill>
              <a:schemeClr val="bg1"/>
            </a:solidFill>
            <a:latin typeface="微軟正黑體" pitchFamily="34" charset="-120"/>
            <a:ea typeface="微軟正黑體" pitchFamily="34" charset="-120"/>
          </a:endParaRPr>
        </a:p>
      </dgm:t>
    </dgm:pt>
    <dgm:pt modelId="{9A2505A4-5762-4DDD-8925-A1EF7D903135}" type="parTrans" cxnId="{C47CDE93-043B-442E-805E-4133342D4F76}">
      <dgm:prSet/>
      <dgm:spPr/>
      <dgm:t>
        <a:bodyPr/>
        <a:lstStyle/>
        <a:p>
          <a:endParaRPr lang="zh-TW" altLang="en-US" sz="2000">
            <a:latin typeface="微軟正黑體" pitchFamily="34" charset="-120"/>
            <a:ea typeface="微軟正黑體" pitchFamily="34" charset="-120"/>
          </a:endParaRPr>
        </a:p>
      </dgm:t>
    </dgm:pt>
    <dgm:pt modelId="{090F2299-E62C-4292-AEB6-ED986D7808B6}" type="sibTrans" cxnId="{C47CDE93-043B-442E-805E-4133342D4F76}">
      <dgm:prSet/>
      <dgm:spPr/>
      <dgm:t>
        <a:bodyPr/>
        <a:lstStyle/>
        <a:p>
          <a:endParaRPr lang="zh-TW" altLang="en-US" sz="2000">
            <a:latin typeface="微軟正黑體" pitchFamily="34" charset="-120"/>
            <a:ea typeface="微軟正黑體" pitchFamily="34" charset="-120"/>
          </a:endParaRPr>
        </a:p>
      </dgm:t>
    </dgm:pt>
    <dgm:pt modelId="{4229A61E-1948-4EF6-8D24-7510C6C16CC2}">
      <dgm:prSet phldrT="[文字]" custT="1"/>
      <dgm:spPr>
        <a:ln w="76200">
          <a:solidFill>
            <a:srgbClr val="FF0000"/>
          </a:solidFill>
        </a:ln>
      </dgm:spPr>
      <dgm:t>
        <a:bodyPr/>
        <a:lstStyle/>
        <a:p>
          <a:r>
            <a:rPr lang="zh-TW" altLang="en-US" sz="2400" dirty="0" smtClean="0">
              <a:latin typeface="微軟正黑體" pitchFamily="34" charset="-120"/>
              <a:ea typeface="微軟正黑體" pitchFamily="34" charset="-120"/>
            </a:rPr>
            <a:t>學術傾向</a:t>
          </a:r>
          <a:endParaRPr lang="zh-TW" altLang="en-US" sz="2400" dirty="0">
            <a:latin typeface="微軟正黑體" pitchFamily="34" charset="-120"/>
            <a:ea typeface="微軟正黑體" pitchFamily="34" charset="-120"/>
          </a:endParaRPr>
        </a:p>
      </dgm:t>
    </dgm:pt>
    <dgm:pt modelId="{B753F634-6CC7-43D2-A51A-01230FE02976}" type="parTrans" cxnId="{D5052D00-9AE8-47A6-BD6C-4B1D169AD2A1}">
      <dgm:prSet/>
      <dgm:spPr/>
      <dgm:t>
        <a:bodyPr/>
        <a:lstStyle/>
        <a:p>
          <a:endParaRPr lang="zh-TW" altLang="en-US" sz="2000">
            <a:latin typeface="微軟正黑體" pitchFamily="34" charset="-120"/>
            <a:ea typeface="微軟正黑體" pitchFamily="34" charset="-120"/>
          </a:endParaRPr>
        </a:p>
      </dgm:t>
    </dgm:pt>
    <dgm:pt modelId="{C63EE817-AA5C-48BF-A135-867047A86D2B}" type="sibTrans" cxnId="{D5052D00-9AE8-47A6-BD6C-4B1D169AD2A1}">
      <dgm:prSet/>
      <dgm:spPr/>
      <dgm:t>
        <a:bodyPr/>
        <a:lstStyle/>
        <a:p>
          <a:endParaRPr lang="zh-TW" altLang="en-US" sz="2000">
            <a:latin typeface="微軟正黑體" pitchFamily="34" charset="-120"/>
            <a:ea typeface="微軟正黑體" pitchFamily="34" charset="-120"/>
          </a:endParaRPr>
        </a:p>
      </dgm:t>
    </dgm:pt>
    <dgm:pt modelId="{FB997E49-F78F-4D33-8C66-AFB37EBBAC01}">
      <dgm:prSet phldrT="[文字]" custT="1"/>
      <dgm:spPr>
        <a:ln w="76200">
          <a:solidFill>
            <a:srgbClr val="FFC000"/>
          </a:solidFill>
        </a:ln>
      </dgm:spPr>
      <dgm:t>
        <a:bodyPr/>
        <a:lstStyle/>
        <a:p>
          <a:r>
            <a:rPr lang="zh-TW" altLang="en-US" sz="2400" dirty="0" smtClean="0">
              <a:latin typeface="微軟正黑體" pitchFamily="34" charset="-120"/>
              <a:ea typeface="微軟正黑體" pitchFamily="34" charset="-120"/>
            </a:rPr>
            <a:t>特殊專長傾向</a:t>
          </a:r>
          <a:endParaRPr lang="zh-TW" altLang="en-US" sz="2400" dirty="0">
            <a:latin typeface="微軟正黑體" pitchFamily="34" charset="-120"/>
            <a:ea typeface="微軟正黑體" pitchFamily="34" charset="-120"/>
          </a:endParaRPr>
        </a:p>
      </dgm:t>
    </dgm:pt>
    <dgm:pt modelId="{3396A692-64D5-4F18-9077-C7E5A0127D62}" type="parTrans" cxnId="{9BB4A7DE-0BA0-4ACC-B954-C595C947456F}">
      <dgm:prSet/>
      <dgm:spPr/>
      <dgm:t>
        <a:bodyPr/>
        <a:lstStyle/>
        <a:p>
          <a:endParaRPr lang="zh-TW" altLang="en-US" sz="2000">
            <a:latin typeface="微軟正黑體" pitchFamily="34" charset="-120"/>
            <a:ea typeface="微軟正黑體" pitchFamily="34" charset="-120"/>
          </a:endParaRPr>
        </a:p>
      </dgm:t>
    </dgm:pt>
    <dgm:pt modelId="{5F5A7317-9C10-4A36-8F4A-19FC049A03C2}" type="sibTrans" cxnId="{9BB4A7DE-0BA0-4ACC-B954-C595C947456F}">
      <dgm:prSet/>
      <dgm:spPr/>
      <dgm:t>
        <a:bodyPr/>
        <a:lstStyle/>
        <a:p>
          <a:endParaRPr lang="zh-TW" altLang="en-US" sz="2000">
            <a:latin typeface="微軟正黑體" pitchFamily="34" charset="-120"/>
            <a:ea typeface="微軟正黑體" pitchFamily="34" charset="-120"/>
          </a:endParaRPr>
        </a:p>
      </dgm:t>
    </dgm:pt>
    <dgm:pt modelId="{81BE6738-BFBD-487C-B0F6-5AA5A82FA002}">
      <dgm:prSet phldrT="[文字]" custT="1"/>
      <dgm:spPr>
        <a:ln w="57150">
          <a:solidFill>
            <a:srgbClr val="00B050"/>
          </a:solidFill>
        </a:ln>
      </dgm:spPr>
      <dgm:t>
        <a:bodyPr/>
        <a:lstStyle/>
        <a:p>
          <a:r>
            <a:rPr lang="zh-TW" altLang="en-US" sz="2400" dirty="0" smtClean="0">
              <a:latin typeface="微軟正黑體" pitchFamily="34" charset="-120"/>
              <a:ea typeface="微軟正黑體" pitchFamily="34" charset="-120"/>
            </a:rPr>
            <a:t>軍校</a:t>
          </a:r>
          <a:endParaRPr lang="zh-TW" altLang="en-US" sz="2400" dirty="0">
            <a:latin typeface="微軟正黑體" pitchFamily="34" charset="-120"/>
            <a:ea typeface="微軟正黑體" pitchFamily="34" charset="-120"/>
          </a:endParaRPr>
        </a:p>
      </dgm:t>
    </dgm:pt>
    <dgm:pt modelId="{4CFB99E2-1528-4FA1-AD80-F6C69D3BE290}" type="parTrans" cxnId="{71F5BCB6-957D-4F6C-B3F6-CEECB14E1C69}">
      <dgm:prSet/>
      <dgm:spPr/>
      <dgm:t>
        <a:bodyPr/>
        <a:lstStyle/>
        <a:p>
          <a:endParaRPr lang="zh-TW" altLang="en-US" sz="2000">
            <a:latin typeface="微軟正黑體" pitchFamily="34" charset="-120"/>
            <a:ea typeface="微軟正黑體" pitchFamily="34" charset="-120"/>
          </a:endParaRPr>
        </a:p>
      </dgm:t>
    </dgm:pt>
    <dgm:pt modelId="{AA74F5AA-62DA-42A3-93D3-4FB48F6403BF}" type="sibTrans" cxnId="{71F5BCB6-957D-4F6C-B3F6-CEECB14E1C69}">
      <dgm:prSet/>
      <dgm:spPr/>
      <dgm:t>
        <a:bodyPr/>
        <a:lstStyle/>
        <a:p>
          <a:endParaRPr lang="zh-TW" altLang="en-US" sz="2000">
            <a:latin typeface="微軟正黑體" pitchFamily="34" charset="-120"/>
            <a:ea typeface="微軟正黑體" pitchFamily="34" charset="-120"/>
          </a:endParaRPr>
        </a:p>
      </dgm:t>
    </dgm:pt>
    <dgm:pt modelId="{A6350AFB-5FB6-488F-976C-6CC2BC0BEA97}" type="pres">
      <dgm:prSet presAssocID="{8891EDA3-C045-43E6-A001-6D0A29E3F2FE}" presName="Name0" presStyleCnt="0">
        <dgm:presLayoutVars>
          <dgm:chMax val="21"/>
          <dgm:chPref val="21"/>
        </dgm:presLayoutVars>
      </dgm:prSet>
      <dgm:spPr/>
      <dgm:t>
        <a:bodyPr/>
        <a:lstStyle/>
        <a:p>
          <a:endParaRPr lang="zh-TW" altLang="en-US"/>
        </a:p>
      </dgm:t>
    </dgm:pt>
    <dgm:pt modelId="{C3354101-5901-4551-9925-8D92ADCF6A6A}" type="pres">
      <dgm:prSet presAssocID="{E494735F-A6E3-4BB3-87FB-EEE2751ECCDD}" presName="text1" presStyleCnt="0"/>
      <dgm:spPr/>
    </dgm:pt>
    <dgm:pt modelId="{1AEB5B4D-B103-4CCC-A1E4-4E62591B6894}" type="pres">
      <dgm:prSet presAssocID="{E494735F-A6E3-4BB3-87FB-EEE2751ECCDD}" presName="textRepeatNode" presStyleLbl="alignNode1" presStyleIdx="0" presStyleCnt="5" custScaleX="140875" custScaleY="116155" custLinFactNeighborX="0" custLinFactNeighborY="8923">
        <dgm:presLayoutVars>
          <dgm:chMax val="0"/>
          <dgm:chPref val="0"/>
          <dgm:bulletEnabled val="1"/>
        </dgm:presLayoutVars>
      </dgm:prSet>
      <dgm:spPr/>
      <dgm:t>
        <a:bodyPr/>
        <a:lstStyle/>
        <a:p>
          <a:endParaRPr lang="zh-TW" altLang="en-US"/>
        </a:p>
      </dgm:t>
    </dgm:pt>
    <dgm:pt modelId="{5C9B1059-9348-4ED0-A81F-1A10EAC01C59}" type="pres">
      <dgm:prSet presAssocID="{E494735F-A6E3-4BB3-87FB-EEE2751ECCDD}" presName="textaccent1" presStyleCnt="0"/>
      <dgm:spPr/>
    </dgm:pt>
    <dgm:pt modelId="{A84BDA07-D643-437C-99B4-2437A5F89462}" type="pres">
      <dgm:prSet presAssocID="{E494735F-A6E3-4BB3-87FB-EEE2751ECCDD}" presName="accentRepeatNode" presStyleLbl="solidAlignAcc1" presStyleIdx="0" presStyleCnt="10" custLinFactX="-100000" custLinFactNeighborX="-135430" custLinFactNeighborY="63506"/>
      <dgm:spPr/>
    </dgm:pt>
    <dgm:pt modelId="{753C2F9F-C2C9-4D28-944E-F46F4D5BF2DA}" type="pres">
      <dgm:prSet presAssocID="{B7FE6AF1-A6F3-42B0-970E-588559F9D30D}" presName="image1" presStyleCnt="0"/>
      <dgm:spPr/>
    </dgm:pt>
    <dgm:pt modelId="{EB7E38CB-6C5D-4A06-8548-C9DC9E321B7C}" type="pres">
      <dgm:prSet presAssocID="{B7FE6AF1-A6F3-42B0-970E-588559F9D30D}" presName="imageRepeatNode" presStyleLbl="alignAcc1" presStyleIdx="0" presStyleCnt="5"/>
      <dgm:spPr/>
      <dgm:t>
        <a:bodyPr/>
        <a:lstStyle/>
        <a:p>
          <a:endParaRPr lang="zh-TW" altLang="en-US"/>
        </a:p>
      </dgm:t>
    </dgm:pt>
    <dgm:pt modelId="{F8F5D66B-F791-4CA6-A583-5FFA2DCBC7FB}" type="pres">
      <dgm:prSet presAssocID="{B7FE6AF1-A6F3-42B0-970E-588559F9D30D}" presName="imageaccent1" presStyleCnt="0"/>
      <dgm:spPr/>
    </dgm:pt>
    <dgm:pt modelId="{ABDEBE80-910D-4C79-89E2-BD5C01DAEBA5}" type="pres">
      <dgm:prSet presAssocID="{B7FE6AF1-A6F3-42B0-970E-588559F9D30D}" presName="accentRepeatNode" presStyleLbl="solidAlignAcc1" presStyleIdx="1" presStyleCnt="10"/>
      <dgm:spPr/>
    </dgm:pt>
    <dgm:pt modelId="{F6403490-1A31-4A67-8A38-87513DA6C6C3}" type="pres">
      <dgm:prSet presAssocID="{FE7F7673-D786-424E-AAEA-A2F6D2B75EED}" presName="text2" presStyleCnt="0"/>
      <dgm:spPr/>
    </dgm:pt>
    <dgm:pt modelId="{353B6387-5FF2-4E21-BB24-22AFCAB90042}" type="pres">
      <dgm:prSet presAssocID="{FE7F7673-D786-424E-AAEA-A2F6D2B75EED}" presName="textRepeatNode" presStyleLbl="alignNode1" presStyleIdx="1" presStyleCnt="5" custScaleX="132396" custLinFactNeighborX="11772" custLinFactNeighborY="10487">
        <dgm:presLayoutVars>
          <dgm:chMax val="0"/>
          <dgm:chPref val="0"/>
          <dgm:bulletEnabled val="1"/>
        </dgm:presLayoutVars>
      </dgm:prSet>
      <dgm:spPr/>
      <dgm:t>
        <a:bodyPr/>
        <a:lstStyle/>
        <a:p>
          <a:endParaRPr lang="zh-TW" altLang="en-US"/>
        </a:p>
      </dgm:t>
    </dgm:pt>
    <dgm:pt modelId="{A7FBA2B2-AEFF-47BF-A965-6E3A83579288}" type="pres">
      <dgm:prSet presAssocID="{FE7F7673-D786-424E-AAEA-A2F6D2B75EED}" presName="textaccent2" presStyleCnt="0"/>
      <dgm:spPr/>
    </dgm:pt>
    <dgm:pt modelId="{1A4DB1D1-90FF-47FE-9292-2BB4013FCFEE}" type="pres">
      <dgm:prSet presAssocID="{FE7F7673-D786-424E-AAEA-A2F6D2B75EED}" presName="accentRepeatNode" presStyleLbl="solidAlignAcc1" presStyleIdx="2" presStyleCnt="10"/>
      <dgm:spPr/>
    </dgm:pt>
    <dgm:pt modelId="{C90089C4-29A8-497B-A1D1-6985063B9B38}" type="pres">
      <dgm:prSet presAssocID="{090F2299-E62C-4292-AEB6-ED986D7808B6}" presName="image2" presStyleCnt="0"/>
      <dgm:spPr/>
    </dgm:pt>
    <dgm:pt modelId="{27AB8C30-514D-48C4-AC31-34A9274B4D0F}" type="pres">
      <dgm:prSet presAssocID="{090F2299-E62C-4292-AEB6-ED986D7808B6}" presName="imageRepeatNode" presStyleLbl="alignAcc1" presStyleIdx="1" presStyleCnt="5" custLinFactNeighborX="966" custLinFactNeighborY="12469"/>
      <dgm:spPr/>
      <dgm:t>
        <a:bodyPr/>
        <a:lstStyle/>
        <a:p>
          <a:endParaRPr lang="zh-TW" altLang="en-US"/>
        </a:p>
      </dgm:t>
    </dgm:pt>
    <dgm:pt modelId="{AE39C694-8CBF-4144-A88B-78C62EDADD5B}" type="pres">
      <dgm:prSet presAssocID="{090F2299-E62C-4292-AEB6-ED986D7808B6}" presName="imageaccent2" presStyleCnt="0"/>
      <dgm:spPr/>
    </dgm:pt>
    <dgm:pt modelId="{7E66E9C7-C405-4233-B1A8-48FEC771F109}" type="pres">
      <dgm:prSet presAssocID="{090F2299-E62C-4292-AEB6-ED986D7808B6}" presName="accentRepeatNode" presStyleLbl="solidAlignAcc1" presStyleIdx="3" presStyleCnt="10"/>
      <dgm:spPr/>
    </dgm:pt>
    <dgm:pt modelId="{FC946A74-57F0-454B-B371-B7360481DB4F}" type="pres">
      <dgm:prSet presAssocID="{4229A61E-1948-4EF6-8D24-7510C6C16CC2}" presName="text3" presStyleCnt="0"/>
      <dgm:spPr/>
    </dgm:pt>
    <dgm:pt modelId="{50DA9B61-C17D-4810-AB74-9E0503C975F3}" type="pres">
      <dgm:prSet presAssocID="{4229A61E-1948-4EF6-8D24-7510C6C16CC2}" presName="textRepeatNode" presStyleLbl="alignNode1" presStyleIdx="2" presStyleCnt="5" custScaleX="150153" custScaleY="109598">
        <dgm:presLayoutVars>
          <dgm:chMax val="0"/>
          <dgm:chPref val="0"/>
          <dgm:bulletEnabled val="1"/>
        </dgm:presLayoutVars>
      </dgm:prSet>
      <dgm:spPr/>
      <dgm:t>
        <a:bodyPr/>
        <a:lstStyle/>
        <a:p>
          <a:endParaRPr lang="zh-TW" altLang="en-US"/>
        </a:p>
      </dgm:t>
    </dgm:pt>
    <dgm:pt modelId="{FE7DB149-CFF5-4D2D-BC57-558862B12EE6}" type="pres">
      <dgm:prSet presAssocID="{4229A61E-1948-4EF6-8D24-7510C6C16CC2}" presName="textaccent3" presStyleCnt="0"/>
      <dgm:spPr/>
    </dgm:pt>
    <dgm:pt modelId="{5789F186-D6E8-4950-A89E-C8CA73D02905}" type="pres">
      <dgm:prSet presAssocID="{4229A61E-1948-4EF6-8D24-7510C6C16CC2}" presName="accentRepeatNode" presStyleLbl="solidAlignAcc1" presStyleIdx="4" presStyleCnt="10"/>
      <dgm:spPr/>
    </dgm:pt>
    <dgm:pt modelId="{A0959B1B-96BA-4B93-905C-E75B89A44D36}" type="pres">
      <dgm:prSet presAssocID="{C63EE817-AA5C-48BF-A135-867047A86D2B}" presName="image3" presStyleCnt="0"/>
      <dgm:spPr/>
    </dgm:pt>
    <dgm:pt modelId="{95441EE1-D521-4AD7-AF9A-9E60BF54592A}" type="pres">
      <dgm:prSet presAssocID="{C63EE817-AA5C-48BF-A135-867047A86D2B}" presName="imageRepeatNode" presStyleLbl="alignAcc1" presStyleIdx="2" presStyleCnt="5" custScaleX="104560"/>
      <dgm:spPr/>
      <dgm:t>
        <a:bodyPr/>
        <a:lstStyle/>
        <a:p>
          <a:endParaRPr lang="zh-TW" altLang="en-US"/>
        </a:p>
      </dgm:t>
    </dgm:pt>
    <dgm:pt modelId="{0D7EDFF1-2BF5-4793-A1CD-835736276FD8}" type="pres">
      <dgm:prSet presAssocID="{C63EE817-AA5C-48BF-A135-867047A86D2B}" presName="imageaccent3" presStyleCnt="0"/>
      <dgm:spPr/>
    </dgm:pt>
    <dgm:pt modelId="{091A3D57-2E2C-4C3A-BDD6-E8539DE98C81}" type="pres">
      <dgm:prSet presAssocID="{C63EE817-AA5C-48BF-A135-867047A86D2B}" presName="accentRepeatNode" presStyleLbl="solidAlignAcc1" presStyleIdx="5" presStyleCnt="10"/>
      <dgm:spPr/>
    </dgm:pt>
    <dgm:pt modelId="{F837FAFB-DD37-4F1F-A9C5-24EADD79AFD9}" type="pres">
      <dgm:prSet presAssocID="{FB997E49-F78F-4D33-8C66-AFB37EBBAC01}" presName="text4" presStyleCnt="0"/>
      <dgm:spPr/>
    </dgm:pt>
    <dgm:pt modelId="{8ECF0026-94BD-4B47-B3FB-1AE66255ACB4}" type="pres">
      <dgm:prSet presAssocID="{FB997E49-F78F-4D33-8C66-AFB37EBBAC01}" presName="textRepeatNode" presStyleLbl="alignNode1" presStyleIdx="3" presStyleCnt="5" custScaleX="118131" custLinFactNeighborX="1932" custLinFactNeighborY="-1125">
        <dgm:presLayoutVars>
          <dgm:chMax val="0"/>
          <dgm:chPref val="0"/>
          <dgm:bulletEnabled val="1"/>
        </dgm:presLayoutVars>
      </dgm:prSet>
      <dgm:spPr/>
      <dgm:t>
        <a:bodyPr/>
        <a:lstStyle/>
        <a:p>
          <a:endParaRPr lang="zh-TW" altLang="en-US"/>
        </a:p>
      </dgm:t>
    </dgm:pt>
    <dgm:pt modelId="{A9B0FA19-9CCF-4024-A229-342A296C6EF8}" type="pres">
      <dgm:prSet presAssocID="{FB997E49-F78F-4D33-8C66-AFB37EBBAC01}" presName="textaccent4" presStyleCnt="0"/>
      <dgm:spPr/>
    </dgm:pt>
    <dgm:pt modelId="{C4530E7A-51BE-474B-9AF1-99401E1A7C7D}" type="pres">
      <dgm:prSet presAssocID="{FB997E49-F78F-4D33-8C66-AFB37EBBAC01}" presName="accentRepeatNode" presStyleLbl="solidAlignAcc1" presStyleIdx="6" presStyleCnt="10" custLinFactNeighborX="73853" custLinFactNeighborY="-2293"/>
      <dgm:spPr/>
    </dgm:pt>
    <dgm:pt modelId="{F595E542-F5C7-4D05-9A1F-5B5FA33CE9DF}" type="pres">
      <dgm:prSet presAssocID="{5F5A7317-9C10-4A36-8F4A-19FC049A03C2}" presName="image4" presStyleCnt="0"/>
      <dgm:spPr/>
    </dgm:pt>
    <dgm:pt modelId="{C0E8F9F3-ED53-43F0-8E73-D7BA405F4D9C}" type="pres">
      <dgm:prSet presAssocID="{5F5A7317-9C10-4A36-8F4A-19FC049A03C2}" presName="imageRepeatNode" presStyleLbl="alignAcc1" presStyleIdx="3" presStyleCnt="5"/>
      <dgm:spPr/>
      <dgm:t>
        <a:bodyPr/>
        <a:lstStyle/>
        <a:p>
          <a:endParaRPr lang="zh-TW" altLang="en-US"/>
        </a:p>
      </dgm:t>
    </dgm:pt>
    <dgm:pt modelId="{CE9152C4-EB84-41FE-BBB5-3B4E1238CD7A}" type="pres">
      <dgm:prSet presAssocID="{5F5A7317-9C10-4A36-8F4A-19FC049A03C2}" presName="imageaccent4" presStyleCnt="0"/>
      <dgm:spPr/>
    </dgm:pt>
    <dgm:pt modelId="{51A50234-D3C6-4AF9-88A6-B8E84A2D9245}" type="pres">
      <dgm:prSet presAssocID="{5F5A7317-9C10-4A36-8F4A-19FC049A03C2}" presName="accentRepeatNode" presStyleLbl="solidAlignAcc1" presStyleIdx="7" presStyleCnt="10"/>
      <dgm:spPr/>
    </dgm:pt>
    <dgm:pt modelId="{79C99F61-54EB-4DBA-A3D2-16B10EBED094}" type="pres">
      <dgm:prSet presAssocID="{81BE6738-BFBD-487C-B0F6-5AA5A82FA002}" presName="text5" presStyleCnt="0"/>
      <dgm:spPr/>
    </dgm:pt>
    <dgm:pt modelId="{A3C2A30D-A495-4ED0-B10C-25BBC00EC3F5}" type="pres">
      <dgm:prSet presAssocID="{81BE6738-BFBD-487C-B0F6-5AA5A82FA002}" presName="textRepeatNode" presStyleLbl="alignNode1" presStyleIdx="4" presStyleCnt="5" custScaleX="122317" custLinFactNeighborX="7726" custLinFactNeighborY="1125">
        <dgm:presLayoutVars>
          <dgm:chMax val="0"/>
          <dgm:chPref val="0"/>
          <dgm:bulletEnabled val="1"/>
        </dgm:presLayoutVars>
      </dgm:prSet>
      <dgm:spPr/>
      <dgm:t>
        <a:bodyPr/>
        <a:lstStyle/>
        <a:p>
          <a:endParaRPr lang="zh-TW" altLang="en-US"/>
        </a:p>
      </dgm:t>
    </dgm:pt>
    <dgm:pt modelId="{FA852676-15C3-42BE-9BEA-017C62DDDBF7}" type="pres">
      <dgm:prSet presAssocID="{81BE6738-BFBD-487C-B0F6-5AA5A82FA002}" presName="textaccent5" presStyleCnt="0"/>
      <dgm:spPr/>
    </dgm:pt>
    <dgm:pt modelId="{D10E1F2E-1CF9-4838-B956-ED863BBE31F8}" type="pres">
      <dgm:prSet presAssocID="{81BE6738-BFBD-487C-B0F6-5AA5A82FA002}" presName="accentRepeatNode" presStyleLbl="solidAlignAcc1" presStyleIdx="8" presStyleCnt="10"/>
      <dgm:spPr/>
    </dgm:pt>
    <dgm:pt modelId="{48B760B2-793E-4566-95C0-FC70EFFFAB45}" type="pres">
      <dgm:prSet presAssocID="{AA74F5AA-62DA-42A3-93D3-4FB48F6403BF}" presName="image5" presStyleCnt="0"/>
      <dgm:spPr/>
    </dgm:pt>
    <dgm:pt modelId="{7DA87E31-5933-4DD1-9897-B63557926D5B}" type="pres">
      <dgm:prSet presAssocID="{AA74F5AA-62DA-42A3-93D3-4FB48F6403BF}" presName="imageRepeatNode" presStyleLbl="alignAcc1" presStyleIdx="4" presStyleCnt="5" custLinFactY="32822" custLinFactNeighborX="-44427" custLinFactNeighborY="100000"/>
      <dgm:spPr/>
      <dgm:t>
        <a:bodyPr/>
        <a:lstStyle/>
        <a:p>
          <a:endParaRPr lang="zh-TW" altLang="en-US"/>
        </a:p>
      </dgm:t>
    </dgm:pt>
    <dgm:pt modelId="{15D0A97C-0271-457A-8D1A-8BCD1A95F982}" type="pres">
      <dgm:prSet presAssocID="{AA74F5AA-62DA-42A3-93D3-4FB48F6403BF}" presName="imageaccent5" presStyleCnt="0"/>
      <dgm:spPr/>
    </dgm:pt>
    <dgm:pt modelId="{6A69171B-C43F-4A46-96EB-1167BABEBB07}" type="pres">
      <dgm:prSet presAssocID="{AA74F5AA-62DA-42A3-93D3-4FB48F6403BF}" presName="accentRepeatNode" presStyleLbl="solidAlignAcc1" presStyleIdx="9" presStyleCnt="10"/>
      <dgm:spPr/>
    </dgm:pt>
  </dgm:ptLst>
  <dgm:cxnLst>
    <dgm:cxn modelId="{E2391F5A-E4EA-47FA-BBB1-EF32FD96AB6F}" type="presOf" srcId="{FB997E49-F78F-4D33-8C66-AFB37EBBAC01}" destId="{8ECF0026-94BD-4B47-B3FB-1AE66255ACB4}" srcOrd="0" destOrd="0" presId="urn:microsoft.com/office/officeart/2008/layout/HexagonCluster"/>
    <dgm:cxn modelId="{71F5BCB6-957D-4F6C-B3F6-CEECB14E1C69}" srcId="{8891EDA3-C045-43E6-A001-6D0A29E3F2FE}" destId="{81BE6738-BFBD-487C-B0F6-5AA5A82FA002}" srcOrd="4" destOrd="0" parTransId="{4CFB99E2-1528-4FA1-AD80-F6C69D3BE290}" sibTransId="{AA74F5AA-62DA-42A3-93D3-4FB48F6403BF}"/>
    <dgm:cxn modelId="{B8E694B6-039E-4F12-96D3-9D0B053A280C}" type="presOf" srcId="{FE7F7673-D786-424E-AAEA-A2F6D2B75EED}" destId="{353B6387-5FF2-4E21-BB24-22AFCAB90042}" srcOrd="0" destOrd="0" presId="urn:microsoft.com/office/officeart/2008/layout/HexagonCluster"/>
    <dgm:cxn modelId="{3E84AE2E-DCFD-4127-908A-52F6C41BB887}" type="presOf" srcId="{4229A61E-1948-4EF6-8D24-7510C6C16CC2}" destId="{50DA9B61-C17D-4810-AB74-9E0503C975F3}" srcOrd="0" destOrd="0" presId="urn:microsoft.com/office/officeart/2008/layout/HexagonCluster"/>
    <dgm:cxn modelId="{74E3B4D0-533F-486C-8639-7B8D8682DEA7}" type="presOf" srcId="{8891EDA3-C045-43E6-A001-6D0A29E3F2FE}" destId="{A6350AFB-5FB6-488F-976C-6CC2BC0BEA97}" srcOrd="0" destOrd="0" presId="urn:microsoft.com/office/officeart/2008/layout/HexagonCluster"/>
    <dgm:cxn modelId="{35BBA7D2-5321-4326-A464-0F941995EC01}" type="presOf" srcId="{090F2299-E62C-4292-AEB6-ED986D7808B6}" destId="{27AB8C30-514D-48C4-AC31-34A9274B4D0F}" srcOrd="0" destOrd="0" presId="urn:microsoft.com/office/officeart/2008/layout/HexagonCluster"/>
    <dgm:cxn modelId="{19FFC6E4-0CB1-4090-BC6F-C221E205597D}" srcId="{8891EDA3-C045-43E6-A001-6D0A29E3F2FE}" destId="{E494735F-A6E3-4BB3-87FB-EEE2751ECCDD}" srcOrd="0" destOrd="0" parTransId="{F2505026-FE0B-44DA-8967-7717854A38A0}" sibTransId="{B7FE6AF1-A6F3-42B0-970E-588559F9D30D}"/>
    <dgm:cxn modelId="{3C8A1E5D-553D-462E-99CB-096D1CCE1D98}" type="presOf" srcId="{B7FE6AF1-A6F3-42B0-970E-588559F9D30D}" destId="{EB7E38CB-6C5D-4A06-8548-C9DC9E321B7C}" srcOrd="0" destOrd="0" presId="urn:microsoft.com/office/officeart/2008/layout/HexagonCluster"/>
    <dgm:cxn modelId="{D5052D00-9AE8-47A6-BD6C-4B1D169AD2A1}" srcId="{8891EDA3-C045-43E6-A001-6D0A29E3F2FE}" destId="{4229A61E-1948-4EF6-8D24-7510C6C16CC2}" srcOrd="2" destOrd="0" parTransId="{B753F634-6CC7-43D2-A51A-01230FE02976}" sibTransId="{C63EE817-AA5C-48BF-A135-867047A86D2B}"/>
    <dgm:cxn modelId="{9BB4A7DE-0BA0-4ACC-B954-C595C947456F}" srcId="{8891EDA3-C045-43E6-A001-6D0A29E3F2FE}" destId="{FB997E49-F78F-4D33-8C66-AFB37EBBAC01}" srcOrd="3" destOrd="0" parTransId="{3396A692-64D5-4F18-9077-C7E5A0127D62}" sibTransId="{5F5A7317-9C10-4A36-8F4A-19FC049A03C2}"/>
    <dgm:cxn modelId="{03492338-C99D-458C-88F5-B6E33A8E5807}" type="presOf" srcId="{E494735F-A6E3-4BB3-87FB-EEE2751ECCDD}" destId="{1AEB5B4D-B103-4CCC-A1E4-4E62591B6894}" srcOrd="0" destOrd="0" presId="urn:microsoft.com/office/officeart/2008/layout/HexagonCluster"/>
    <dgm:cxn modelId="{4B32DAE1-00CD-492B-A3BD-4B805938B359}" type="presOf" srcId="{C63EE817-AA5C-48BF-A135-867047A86D2B}" destId="{95441EE1-D521-4AD7-AF9A-9E60BF54592A}" srcOrd="0" destOrd="0" presId="urn:microsoft.com/office/officeart/2008/layout/HexagonCluster"/>
    <dgm:cxn modelId="{2F6F08C1-A48E-4F00-A9F2-D90F6C475545}" type="presOf" srcId="{5F5A7317-9C10-4A36-8F4A-19FC049A03C2}" destId="{C0E8F9F3-ED53-43F0-8E73-D7BA405F4D9C}" srcOrd="0" destOrd="0" presId="urn:microsoft.com/office/officeart/2008/layout/HexagonCluster"/>
    <dgm:cxn modelId="{10A92A4D-FB27-4FE3-8548-A038E30B2F4C}" type="presOf" srcId="{AA74F5AA-62DA-42A3-93D3-4FB48F6403BF}" destId="{7DA87E31-5933-4DD1-9897-B63557926D5B}" srcOrd="0" destOrd="0" presId="urn:microsoft.com/office/officeart/2008/layout/HexagonCluster"/>
    <dgm:cxn modelId="{B02D9B55-6042-4858-A126-51F3BCCED7B8}" type="presOf" srcId="{81BE6738-BFBD-487C-B0F6-5AA5A82FA002}" destId="{A3C2A30D-A495-4ED0-B10C-25BBC00EC3F5}" srcOrd="0" destOrd="0" presId="urn:microsoft.com/office/officeart/2008/layout/HexagonCluster"/>
    <dgm:cxn modelId="{C47CDE93-043B-442E-805E-4133342D4F76}" srcId="{8891EDA3-C045-43E6-A001-6D0A29E3F2FE}" destId="{FE7F7673-D786-424E-AAEA-A2F6D2B75EED}" srcOrd="1" destOrd="0" parTransId="{9A2505A4-5762-4DDD-8925-A1EF7D903135}" sibTransId="{090F2299-E62C-4292-AEB6-ED986D7808B6}"/>
    <dgm:cxn modelId="{33D6B77D-FDA0-4817-809C-6A4D7706421A}" type="presParOf" srcId="{A6350AFB-5FB6-488F-976C-6CC2BC0BEA97}" destId="{C3354101-5901-4551-9925-8D92ADCF6A6A}" srcOrd="0" destOrd="0" presId="urn:microsoft.com/office/officeart/2008/layout/HexagonCluster"/>
    <dgm:cxn modelId="{F0C28028-2C0D-4974-961F-8AAEC6BF6608}" type="presParOf" srcId="{C3354101-5901-4551-9925-8D92ADCF6A6A}" destId="{1AEB5B4D-B103-4CCC-A1E4-4E62591B6894}" srcOrd="0" destOrd="0" presId="urn:microsoft.com/office/officeart/2008/layout/HexagonCluster"/>
    <dgm:cxn modelId="{7E671036-EAAE-4662-87E9-E43BE2D11CA7}" type="presParOf" srcId="{A6350AFB-5FB6-488F-976C-6CC2BC0BEA97}" destId="{5C9B1059-9348-4ED0-A81F-1A10EAC01C59}" srcOrd="1" destOrd="0" presId="urn:microsoft.com/office/officeart/2008/layout/HexagonCluster"/>
    <dgm:cxn modelId="{2E362820-9380-485F-A4BE-8E363CEC28CE}" type="presParOf" srcId="{5C9B1059-9348-4ED0-A81F-1A10EAC01C59}" destId="{A84BDA07-D643-437C-99B4-2437A5F89462}" srcOrd="0" destOrd="0" presId="urn:microsoft.com/office/officeart/2008/layout/HexagonCluster"/>
    <dgm:cxn modelId="{B9A5AFCD-46D3-4A01-904A-132A04ADC54C}" type="presParOf" srcId="{A6350AFB-5FB6-488F-976C-6CC2BC0BEA97}" destId="{753C2F9F-C2C9-4D28-944E-F46F4D5BF2DA}" srcOrd="2" destOrd="0" presId="urn:microsoft.com/office/officeart/2008/layout/HexagonCluster"/>
    <dgm:cxn modelId="{511D93A3-42B2-4523-941D-4575A9532B7D}" type="presParOf" srcId="{753C2F9F-C2C9-4D28-944E-F46F4D5BF2DA}" destId="{EB7E38CB-6C5D-4A06-8548-C9DC9E321B7C}" srcOrd="0" destOrd="0" presId="urn:microsoft.com/office/officeart/2008/layout/HexagonCluster"/>
    <dgm:cxn modelId="{CBE82B89-4A25-4A87-B71A-14D9CF6B3405}" type="presParOf" srcId="{A6350AFB-5FB6-488F-976C-6CC2BC0BEA97}" destId="{F8F5D66B-F791-4CA6-A583-5FFA2DCBC7FB}" srcOrd="3" destOrd="0" presId="urn:microsoft.com/office/officeart/2008/layout/HexagonCluster"/>
    <dgm:cxn modelId="{D64FEFFC-6710-4819-9FBD-4FFA8AE73826}" type="presParOf" srcId="{F8F5D66B-F791-4CA6-A583-5FFA2DCBC7FB}" destId="{ABDEBE80-910D-4C79-89E2-BD5C01DAEBA5}" srcOrd="0" destOrd="0" presId="urn:microsoft.com/office/officeart/2008/layout/HexagonCluster"/>
    <dgm:cxn modelId="{28B18CC7-EE74-4832-B0BA-A0CC00529F64}" type="presParOf" srcId="{A6350AFB-5FB6-488F-976C-6CC2BC0BEA97}" destId="{F6403490-1A31-4A67-8A38-87513DA6C6C3}" srcOrd="4" destOrd="0" presId="urn:microsoft.com/office/officeart/2008/layout/HexagonCluster"/>
    <dgm:cxn modelId="{D2C6DAB6-39F8-40FA-908A-E5F740000A6D}" type="presParOf" srcId="{F6403490-1A31-4A67-8A38-87513DA6C6C3}" destId="{353B6387-5FF2-4E21-BB24-22AFCAB90042}" srcOrd="0" destOrd="0" presId="urn:microsoft.com/office/officeart/2008/layout/HexagonCluster"/>
    <dgm:cxn modelId="{2A582E74-B217-4E14-9646-615B14AB37B7}" type="presParOf" srcId="{A6350AFB-5FB6-488F-976C-6CC2BC0BEA97}" destId="{A7FBA2B2-AEFF-47BF-A965-6E3A83579288}" srcOrd="5" destOrd="0" presId="urn:microsoft.com/office/officeart/2008/layout/HexagonCluster"/>
    <dgm:cxn modelId="{8CA79FDF-C56F-45DA-AED8-884BD0ACC68F}" type="presParOf" srcId="{A7FBA2B2-AEFF-47BF-A965-6E3A83579288}" destId="{1A4DB1D1-90FF-47FE-9292-2BB4013FCFEE}" srcOrd="0" destOrd="0" presId="urn:microsoft.com/office/officeart/2008/layout/HexagonCluster"/>
    <dgm:cxn modelId="{36545105-D6F3-481C-B6B6-EFF923EC15A6}" type="presParOf" srcId="{A6350AFB-5FB6-488F-976C-6CC2BC0BEA97}" destId="{C90089C4-29A8-497B-A1D1-6985063B9B38}" srcOrd="6" destOrd="0" presId="urn:microsoft.com/office/officeart/2008/layout/HexagonCluster"/>
    <dgm:cxn modelId="{BF918C95-EDBC-49BC-A072-122BC70C110F}" type="presParOf" srcId="{C90089C4-29A8-497B-A1D1-6985063B9B38}" destId="{27AB8C30-514D-48C4-AC31-34A9274B4D0F}" srcOrd="0" destOrd="0" presId="urn:microsoft.com/office/officeart/2008/layout/HexagonCluster"/>
    <dgm:cxn modelId="{7BF2E789-E6F8-47A4-9827-1FC29AA468A6}" type="presParOf" srcId="{A6350AFB-5FB6-488F-976C-6CC2BC0BEA97}" destId="{AE39C694-8CBF-4144-A88B-78C62EDADD5B}" srcOrd="7" destOrd="0" presId="urn:microsoft.com/office/officeart/2008/layout/HexagonCluster"/>
    <dgm:cxn modelId="{EF883566-0B2C-4E12-B8AD-B2D6A2ECCEDF}" type="presParOf" srcId="{AE39C694-8CBF-4144-A88B-78C62EDADD5B}" destId="{7E66E9C7-C405-4233-B1A8-48FEC771F109}" srcOrd="0" destOrd="0" presId="urn:microsoft.com/office/officeart/2008/layout/HexagonCluster"/>
    <dgm:cxn modelId="{7B36E035-2968-45AF-A959-CACC6D5E6E4C}" type="presParOf" srcId="{A6350AFB-5FB6-488F-976C-6CC2BC0BEA97}" destId="{FC946A74-57F0-454B-B371-B7360481DB4F}" srcOrd="8" destOrd="0" presId="urn:microsoft.com/office/officeart/2008/layout/HexagonCluster"/>
    <dgm:cxn modelId="{E57F8484-832D-46E9-93E8-6713FA546917}" type="presParOf" srcId="{FC946A74-57F0-454B-B371-B7360481DB4F}" destId="{50DA9B61-C17D-4810-AB74-9E0503C975F3}" srcOrd="0" destOrd="0" presId="urn:microsoft.com/office/officeart/2008/layout/HexagonCluster"/>
    <dgm:cxn modelId="{3DFB4730-7B62-48A9-B053-4F0C2F562680}" type="presParOf" srcId="{A6350AFB-5FB6-488F-976C-6CC2BC0BEA97}" destId="{FE7DB149-CFF5-4D2D-BC57-558862B12EE6}" srcOrd="9" destOrd="0" presId="urn:microsoft.com/office/officeart/2008/layout/HexagonCluster"/>
    <dgm:cxn modelId="{4AD4B60B-CC7A-4DFB-BB6A-F18B81759B5D}" type="presParOf" srcId="{FE7DB149-CFF5-4D2D-BC57-558862B12EE6}" destId="{5789F186-D6E8-4950-A89E-C8CA73D02905}" srcOrd="0" destOrd="0" presId="urn:microsoft.com/office/officeart/2008/layout/HexagonCluster"/>
    <dgm:cxn modelId="{A651837C-242D-4371-A94F-3584A8332810}" type="presParOf" srcId="{A6350AFB-5FB6-488F-976C-6CC2BC0BEA97}" destId="{A0959B1B-96BA-4B93-905C-E75B89A44D36}" srcOrd="10" destOrd="0" presId="urn:microsoft.com/office/officeart/2008/layout/HexagonCluster"/>
    <dgm:cxn modelId="{854307E8-1097-4B36-A468-ADB85CA5906D}" type="presParOf" srcId="{A0959B1B-96BA-4B93-905C-E75B89A44D36}" destId="{95441EE1-D521-4AD7-AF9A-9E60BF54592A}" srcOrd="0" destOrd="0" presId="urn:microsoft.com/office/officeart/2008/layout/HexagonCluster"/>
    <dgm:cxn modelId="{7EC7DB9F-9C3D-4088-B983-B64933C93910}" type="presParOf" srcId="{A6350AFB-5FB6-488F-976C-6CC2BC0BEA97}" destId="{0D7EDFF1-2BF5-4793-A1CD-835736276FD8}" srcOrd="11" destOrd="0" presId="urn:microsoft.com/office/officeart/2008/layout/HexagonCluster"/>
    <dgm:cxn modelId="{274B2190-6622-4D8B-97DB-FE4F4A8C6429}" type="presParOf" srcId="{0D7EDFF1-2BF5-4793-A1CD-835736276FD8}" destId="{091A3D57-2E2C-4C3A-BDD6-E8539DE98C81}" srcOrd="0" destOrd="0" presId="urn:microsoft.com/office/officeart/2008/layout/HexagonCluster"/>
    <dgm:cxn modelId="{625D558F-324A-4773-A769-4EA20901AC4C}" type="presParOf" srcId="{A6350AFB-5FB6-488F-976C-6CC2BC0BEA97}" destId="{F837FAFB-DD37-4F1F-A9C5-24EADD79AFD9}" srcOrd="12" destOrd="0" presId="urn:microsoft.com/office/officeart/2008/layout/HexagonCluster"/>
    <dgm:cxn modelId="{CB82E28C-DE4C-45EB-9152-3FFE1B995652}" type="presParOf" srcId="{F837FAFB-DD37-4F1F-A9C5-24EADD79AFD9}" destId="{8ECF0026-94BD-4B47-B3FB-1AE66255ACB4}" srcOrd="0" destOrd="0" presId="urn:microsoft.com/office/officeart/2008/layout/HexagonCluster"/>
    <dgm:cxn modelId="{2D6B5A1C-4430-41AD-ADD1-8EAD032CDCD0}" type="presParOf" srcId="{A6350AFB-5FB6-488F-976C-6CC2BC0BEA97}" destId="{A9B0FA19-9CCF-4024-A229-342A296C6EF8}" srcOrd="13" destOrd="0" presId="urn:microsoft.com/office/officeart/2008/layout/HexagonCluster"/>
    <dgm:cxn modelId="{83C1220B-75F4-4B0F-A57C-364EB84CA311}" type="presParOf" srcId="{A9B0FA19-9CCF-4024-A229-342A296C6EF8}" destId="{C4530E7A-51BE-474B-9AF1-99401E1A7C7D}" srcOrd="0" destOrd="0" presId="urn:microsoft.com/office/officeart/2008/layout/HexagonCluster"/>
    <dgm:cxn modelId="{132825AA-466E-4D18-B4C2-B21A54EAD211}" type="presParOf" srcId="{A6350AFB-5FB6-488F-976C-6CC2BC0BEA97}" destId="{F595E542-F5C7-4D05-9A1F-5B5FA33CE9DF}" srcOrd="14" destOrd="0" presId="urn:microsoft.com/office/officeart/2008/layout/HexagonCluster"/>
    <dgm:cxn modelId="{6B6387D4-D5D8-46FF-996B-5D75590144B4}" type="presParOf" srcId="{F595E542-F5C7-4D05-9A1F-5B5FA33CE9DF}" destId="{C0E8F9F3-ED53-43F0-8E73-D7BA405F4D9C}" srcOrd="0" destOrd="0" presId="urn:microsoft.com/office/officeart/2008/layout/HexagonCluster"/>
    <dgm:cxn modelId="{B61F2C5D-D077-48CE-8A4E-9FDFCABD930E}" type="presParOf" srcId="{A6350AFB-5FB6-488F-976C-6CC2BC0BEA97}" destId="{CE9152C4-EB84-41FE-BBB5-3B4E1238CD7A}" srcOrd="15" destOrd="0" presId="urn:microsoft.com/office/officeart/2008/layout/HexagonCluster"/>
    <dgm:cxn modelId="{D9357F55-4C54-49D8-813E-15E22F24DFA7}" type="presParOf" srcId="{CE9152C4-EB84-41FE-BBB5-3B4E1238CD7A}" destId="{51A50234-D3C6-4AF9-88A6-B8E84A2D9245}" srcOrd="0" destOrd="0" presId="urn:microsoft.com/office/officeart/2008/layout/HexagonCluster"/>
    <dgm:cxn modelId="{A6EB2DFC-0C31-4EE9-B77B-7503AB1AB774}" type="presParOf" srcId="{A6350AFB-5FB6-488F-976C-6CC2BC0BEA97}" destId="{79C99F61-54EB-4DBA-A3D2-16B10EBED094}" srcOrd="16" destOrd="0" presId="urn:microsoft.com/office/officeart/2008/layout/HexagonCluster"/>
    <dgm:cxn modelId="{609B07D7-43DC-46D0-A8BC-F4D1EB525CEA}" type="presParOf" srcId="{79C99F61-54EB-4DBA-A3D2-16B10EBED094}" destId="{A3C2A30D-A495-4ED0-B10C-25BBC00EC3F5}" srcOrd="0" destOrd="0" presId="urn:microsoft.com/office/officeart/2008/layout/HexagonCluster"/>
    <dgm:cxn modelId="{50E1CB76-5C3B-403D-B2CC-4CAD3EB7C557}" type="presParOf" srcId="{A6350AFB-5FB6-488F-976C-6CC2BC0BEA97}" destId="{FA852676-15C3-42BE-9BEA-017C62DDDBF7}" srcOrd="17" destOrd="0" presId="urn:microsoft.com/office/officeart/2008/layout/HexagonCluster"/>
    <dgm:cxn modelId="{348142A6-0203-4D2D-AE9E-A1C69FBE0120}" type="presParOf" srcId="{FA852676-15C3-42BE-9BEA-017C62DDDBF7}" destId="{D10E1F2E-1CF9-4838-B956-ED863BBE31F8}" srcOrd="0" destOrd="0" presId="urn:microsoft.com/office/officeart/2008/layout/HexagonCluster"/>
    <dgm:cxn modelId="{97B0C5EA-FF4E-451C-A01B-B740FB9850B4}" type="presParOf" srcId="{A6350AFB-5FB6-488F-976C-6CC2BC0BEA97}" destId="{48B760B2-793E-4566-95C0-FC70EFFFAB45}" srcOrd="18" destOrd="0" presId="urn:microsoft.com/office/officeart/2008/layout/HexagonCluster"/>
    <dgm:cxn modelId="{F667A753-BB7E-466A-8C67-86BF11291290}" type="presParOf" srcId="{48B760B2-793E-4566-95C0-FC70EFFFAB45}" destId="{7DA87E31-5933-4DD1-9897-B63557926D5B}" srcOrd="0" destOrd="0" presId="urn:microsoft.com/office/officeart/2008/layout/HexagonCluster"/>
    <dgm:cxn modelId="{A651F68A-35A4-45E2-BCE7-C0E8A1EBE962}" type="presParOf" srcId="{A6350AFB-5FB6-488F-976C-6CC2BC0BEA97}" destId="{15D0A97C-0271-457A-8D1A-8BCD1A95F982}" srcOrd="19" destOrd="0" presId="urn:microsoft.com/office/officeart/2008/layout/HexagonCluster"/>
    <dgm:cxn modelId="{F22C0EBE-BAEF-4C84-ACFF-A25FFA61DC8C}" type="presParOf" srcId="{15D0A97C-0271-457A-8D1A-8BCD1A95F982}" destId="{6A69171B-C43F-4A46-96EB-1167BABEBB0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判斷目前生涯決定狀況</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59592">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41B6B04C-C4C4-432C-AEC4-886D2F80D1ED}" type="presOf" srcId="{937B4744-9FB8-4CE8-9BFA-EFCF7EDE1D47}" destId="{2EC8E27B-B860-43A7-8793-02743D88D492}" srcOrd="0" destOrd="0" presId="urn:microsoft.com/office/officeart/2008/layout/VerticalCurvedList"/>
    <dgm:cxn modelId="{924FFEBB-2F12-4693-9B6A-80361219585A}" type="presOf" srcId="{765065FB-3FF3-4C5E-A305-2A9BEA11E983}" destId="{BDA5AFE8-867E-421F-9502-93FC2E7FD65D}" srcOrd="0" destOrd="0" presId="urn:microsoft.com/office/officeart/2008/layout/VerticalCurvedList"/>
    <dgm:cxn modelId="{FA9AC083-F5DF-461B-904F-7572C37DC578}" type="presOf" srcId="{F019BF25-956E-4E63-8AD7-C4D88B24BAD7}" destId="{0E2E4932-A196-44C6-8A7F-2D2EB8DE8AB3}"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41CB9E47-DB0A-4CE8-A988-D1B9F3EDB686}" type="presParOf" srcId="{0E2E4932-A196-44C6-8A7F-2D2EB8DE8AB3}" destId="{918406CB-FA95-4731-BB06-A5FD1762A2B3}" srcOrd="0" destOrd="0" presId="urn:microsoft.com/office/officeart/2008/layout/VerticalCurvedList"/>
    <dgm:cxn modelId="{EA6B2BF5-898C-4B02-BC64-2DF4CC8C230A}" type="presParOf" srcId="{918406CB-FA95-4731-BB06-A5FD1762A2B3}" destId="{77247059-CC34-498D-AA8D-C6A1C0D82655}" srcOrd="0" destOrd="0" presId="urn:microsoft.com/office/officeart/2008/layout/VerticalCurvedList"/>
    <dgm:cxn modelId="{428FEDA1-8C9B-4895-87F7-BDA050498313}" type="presParOf" srcId="{77247059-CC34-498D-AA8D-C6A1C0D82655}" destId="{6D0E9DDF-B0B6-4B1E-951E-1DEE128B6E7F}" srcOrd="0" destOrd="0" presId="urn:microsoft.com/office/officeart/2008/layout/VerticalCurvedList"/>
    <dgm:cxn modelId="{B92CB907-1B37-431E-9BA9-A3731BF0CD22}" type="presParOf" srcId="{77247059-CC34-498D-AA8D-C6A1C0D82655}" destId="{2EC8E27B-B860-43A7-8793-02743D88D492}" srcOrd="1" destOrd="0" presId="urn:microsoft.com/office/officeart/2008/layout/VerticalCurvedList"/>
    <dgm:cxn modelId="{7E8918CA-8957-44F8-802A-0BD21D9162E3}" type="presParOf" srcId="{77247059-CC34-498D-AA8D-C6A1C0D82655}" destId="{F75DC092-2753-4D7E-AFAA-BB5648E23343}" srcOrd="2" destOrd="0" presId="urn:microsoft.com/office/officeart/2008/layout/VerticalCurvedList"/>
    <dgm:cxn modelId="{A3629706-53E0-4D1D-AC76-26B744F8FEBE}" type="presParOf" srcId="{77247059-CC34-498D-AA8D-C6A1C0D82655}" destId="{C8FB881A-9C86-4AA7-B66B-24060A6F8E00}" srcOrd="3" destOrd="0" presId="urn:microsoft.com/office/officeart/2008/layout/VerticalCurvedList"/>
    <dgm:cxn modelId="{28AA36F0-D654-4759-B2B6-6B2935AF7088}" type="presParOf" srcId="{918406CB-FA95-4731-BB06-A5FD1762A2B3}" destId="{BDA5AFE8-867E-421F-9502-93FC2E7FD65D}" srcOrd="1" destOrd="0" presId="urn:microsoft.com/office/officeart/2008/layout/VerticalCurvedList"/>
    <dgm:cxn modelId="{10EA9C09-E76A-485A-A3B0-552531D8CF4B}" type="presParOf" srcId="{918406CB-FA95-4731-BB06-A5FD1762A2B3}" destId="{AE3C85E7-842D-4249-9F94-699830255CFD}" srcOrd="2" destOrd="0" presId="urn:microsoft.com/office/officeart/2008/layout/VerticalCurvedList"/>
    <dgm:cxn modelId="{359B09AE-A247-40A8-A8CF-90D7B3555FD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分析自己的志願種類</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91203" custLinFactNeighborX="-719">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E4885D89-6C46-4412-868C-B732C84C67AA}" type="presOf" srcId="{765065FB-3FF3-4C5E-A305-2A9BEA11E983}" destId="{BDA5AFE8-867E-421F-9502-93FC2E7FD65D}" srcOrd="0" destOrd="0" presId="urn:microsoft.com/office/officeart/2008/layout/VerticalCurvedList"/>
    <dgm:cxn modelId="{45414002-F502-4920-9D59-360555B1981F}" type="presOf" srcId="{937B4744-9FB8-4CE8-9BFA-EFCF7EDE1D47}" destId="{2EC8E27B-B860-43A7-8793-02743D88D492}"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7CE8E847-47F0-4A8E-8DC4-BCD6D4541E13}" type="presOf" srcId="{F019BF25-956E-4E63-8AD7-C4D88B24BAD7}" destId="{0E2E4932-A196-44C6-8A7F-2D2EB8DE8AB3}" srcOrd="0" destOrd="0" presId="urn:microsoft.com/office/officeart/2008/layout/VerticalCurvedList"/>
    <dgm:cxn modelId="{CF54F12E-643F-4B31-A7CF-D21CFC86BF56}" type="presParOf" srcId="{0E2E4932-A196-44C6-8A7F-2D2EB8DE8AB3}" destId="{918406CB-FA95-4731-BB06-A5FD1762A2B3}" srcOrd="0" destOrd="0" presId="urn:microsoft.com/office/officeart/2008/layout/VerticalCurvedList"/>
    <dgm:cxn modelId="{E9BE40FA-4F83-425E-9013-3526E97825FF}" type="presParOf" srcId="{918406CB-FA95-4731-BB06-A5FD1762A2B3}" destId="{77247059-CC34-498D-AA8D-C6A1C0D82655}" srcOrd="0" destOrd="0" presId="urn:microsoft.com/office/officeart/2008/layout/VerticalCurvedList"/>
    <dgm:cxn modelId="{1FFD1459-89F0-4E31-A9D0-1753658F3CC4}" type="presParOf" srcId="{77247059-CC34-498D-AA8D-C6A1C0D82655}" destId="{6D0E9DDF-B0B6-4B1E-951E-1DEE128B6E7F}" srcOrd="0" destOrd="0" presId="urn:microsoft.com/office/officeart/2008/layout/VerticalCurvedList"/>
    <dgm:cxn modelId="{DE5292F7-6022-45AB-8DFF-2B42214EE305}" type="presParOf" srcId="{77247059-CC34-498D-AA8D-C6A1C0D82655}" destId="{2EC8E27B-B860-43A7-8793-02743D88D492}" srcOrd="1" destOrd="0" presId="urn:microsoft.com/office/officeart/2008/layout/VerticalCurvedList"/>
    <dgm:cxn modelId="{CE87C6ED-9E16-45F3-A7C9-11A0EC582A3A}" type="presParOf" srcId="{77247059-CC34-498D-AA8D-C6A1C0D82655}" destId="{F75DC092-2753-4D7E-AFAA-BB5648E23343}" srcOrd="2" destOrd="0" presId="urn:microsoft.com/office/officeart/2008/layout/VerticalCurvedList"/>
    <dgm:cxn modelId="{ECA0EEA4-A28C-4161-9ED0-E8F7E615E38F}" type="presParOf" srcId="{77247059-CC34-498D-AA8D-C6A1C0D82655}" destId="{C8FB881A-9C86-4AA7-B66B-24060A6F8E00}" srcOrd="3" destOrd="0" presId="urn:microsoft.com/office/officeart/2008/layout/VerticalCurvedList"/>
    <dgm:cxn modelId="{99DD409F-D130-4B57-B521-19B1202ACED9}" type="presParOf" srcId="{918406CB-FA95-4731-BB06-A5FD1762A2B3}" destId="{BDA5AFE8-867E-421F-9502-93FC2E7FD65D}" srcOrd="1" destOrd="0" presId="urn:microsoft.com/office/officeart/2008/layout/VerticalCurvedList"/>
    <dgm:cxn modelId="{90147573-C868-4A4F-9489-581DEEB090DF}" type="presParOf" srcId="{918406CB-FA95-4731-BB06-A5FD1762A2B3}" destId="{AE3C85E7-842D-4249-9F94-699830255CFD}" srcOrd="2" destOrd="0" presId="urn:microsoft.com/office/officeart/2008/layout/VerticalCurvedList"/>
    <dgm:cxn modelId="{F3CE0BC2-891C-458A-94FE-6F0453AEF5A7}"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smtClean="0">
              <a:latin typeface="微軟正黑體" pitchFamily="34" charset="-120"/>
              <a:ea typeface="微軟正黑體" pitchFamily="34" charset="-120"/>
            </a:rPr>
            <a:t>2-3</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smtClean="0">
              <a:latin typeface="微軟正黑體" pitchFamily="34" charset="-120"/>
              <a:ea typeface="微軟正黑體" pitchFamily="34" charset="-120"/>
            </a:rPr>
            <a:t>科系關聯性高：核對自己真實能力</a:t>
          </a:r>
          <a:endParaRPr lang="zh-TW" altLang="en-US" sz="2000" b="1" dirty="0">
            <a:latin typeface="微軟正黑體" pitchFamily="34" charset="-120"/>
            <a:ea typeface="微軟正黑體" pitchFamily="34" charset="-120"/>
          </a:endParaRP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smtClean="0">
              <a:latin typeface="微軟正黑體" pitchFamily="34" charset="-120"/>
              <a:ea typeface="微軟正黑體" pitchFamily="34" charset="-120"/>
            </a:rPr>
            <a:t>科系關聯性低：思考做決定的最重要考量</a:t>
          </a:r>
          <a:endParaRPr lang="zh-TW" altLang="en-US" sz="2000" b="1" dirty="0">
            <a:latin typeface="微軟正黑體" pitchFamily="34" charset="-120"/>
            <a:ea typeface="微軟正黑體" pitchFamily="34" charset="-120"/>
          </a:endParaRP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smtClean="0">
              <a:latin typeface="微軟正黑體" pitchFamily="34" charset="-120"/>
              <a:ea typeface="微軟正黑體" pitchFamily="34" charset="-120"/>
            </a:rPr>
            <a:t>1</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smtClean="0">
              <a:latin typeface="微軟正黑體" pitchFamily="34" charset="-120"/>
              <a:ea typeface="微軟正黑體" pitchFamily="34" charset="-120"/>
            </a:rPr>
            <a:t>想想做決定的原因（自己、環境、重要他人）</a:t>
          </a:r>
          <a:endParaRPr lang="zh-TW" altLang="en-US" sz="2000" b="1" dirty="0">
            <a:latin typeface="微軟正黑體" pitchFamily="34" charset="-120"/>
            <a:ea typeface="微軟正黑體" pitchFamily="34" charset="-120"/>
          </a:endParaRP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smtClean="0">
              <a:latin typeface="微軟正黑體" pitchFamily="34" charset="-120"/>
              <a:ea typeface="微軟正黑體" pitchFamily="34" charset="-120"/>
            </a:rPr>
            <a:t>增加更多備案</a:t>
          </a:r>
          <a:endParaRPr lang="zh-TW" altLang="en-US" sz="2000" b="1" dirty="0">
            <a:latin typeface="微軟正黑體" pitchFamily="34" charset="-120"/>
            <a:ea typeface="微軟正黑體" pitchFamily="34" charset="-120"/>
          </a:endParaRP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smtClean="0">
              <a:latin typeface="微軟正黑體" pitchFamily="34" charset="-120"/>
              <a:ea typeface="微軟正黑體" pitchFamily="34" charset="-120"/>
            </a:rPr>
            <a:t>4</a:t>
          </a:r>
          <a:r>
            <a:rPr lang="zh-TW" altLang="en-US" sz="3600" b="1" dirty="0" smtClean="0">
              <a:latin typeface="微軟正黑體" pitchFamily="34" charset="-120"/>
              <a:ea typeface="微軟正黑體" pitchFamily="34" charset="-120"/>
            </a:rPr>
            <a:t>種以上</a:t>
          </a:r>
          <a:endParaRPr lang="zh-TW" altLang="en-US" sz="3600" b="1" dirty="0">
            <a:latin typeface="微軟正黑體" pitchFamily="34" charset="-120"/>
            <a:ea typeface="微軟正黑體" pitchFamily="34" charset="-120"/>
          </a:endParaRP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smtClean="0">
              <a:latin typeface="微軟正黑體" pitchFamily="34" charset="-120"/>
              <a:ea typeface="微軟正黑體" pitchFamily="34" charset="-120"/>
            </a:rPr>
            <a:t>科系關聯性高：順序是否要調整？</a:t>
          </a:r>
          <a:endParaRPr lang="zh-TW" altLang="en-US" sz="2000" b="1" dirty="0">
            <a:latin typeface="微軟正黑體" pitchFamily="34" charset="-120"/>
            <a:ea typeface="微軟正黑體" pitchFamily="34" charset="-120"/>
          </a:endParaRP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smtClean="0">
              <a:latin typeface="微軟正黑體" pitchFamily="34" charset="-120"/>
              <a:ea typeface="微軟正黑體" pitchFamily="34" charset="-120"/>
            </a:rPr>
            <a:t>科系關聯性低：持續做生涯探索</a:t>
          </a:r>
          <a:r>
            <a:rPr lang="zh-TW" altLang="en-US"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smtClean="0">
              <a:latin typeface="微軟正黑體" pitchFamily="34" charset="-120"/>
              <a:ea typeface="微軟正黑體" pitchFamily="34" charset="-120"/>
            </a:rPr>
            <a:t>真實衡量自己的能力</a:t>
          </a:r>
          <a:endParaRPr lang="zh-TW" altLang="en-US" sz="2000" b="1" dirty="0">
            <a:latin typeface="微軟正黑體" pitchFamily="34" charset="-120"/>
            <a:ea typeface="微軟正黑體" pitchFamily="34" charset="-120"/>
          </a:endParaRP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2AC5015-5AD4-4FA7-BA7D-0CBAF70790C5}" srcId="{D99783D9-278B-4175-843F-E875AC895D18}" destId="{0A5D3742-B02E-4797-9F3D-1E738702FCF4}" srcOrd="0" destOrd="0" parTransId="{632C879A-A2B3-4DF7-A4D6-D776149E7AFD}" sibTransId="{AF90D38E-55C6-4025-94A2-0191091BC4DD}"/>
    <dgm:cxn modelId="{2AA2B2EA-A060-4643-953F-828F817C336F}" type="presOf" srcId="{0A5D3742-B02E-4797-9F3D-1E738702FCF4}" destId="{8218834E-D3C4-461B-B9EB-C4062E6907B2}" srcOrd="0"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D571AD55-3B15-43FF-9CA4-408798EBC69C}" type="presOf" srcId="{D99783D9-278B-4175-843F-E875AC895D18}" destId="{5E23657A-3B92-4E2A-8A78-EBEB69C26FAA}" srcOrd="1" destOrd="0" presId="urn:microsoft.com/office/officeart/2005/8/layout/target3"/>
    <dgm:cxn modelId="{7794B627-246A-4538-BA8C-9AC8C6408CCA}" type="presOf" srcId="{498A16E8-0C01-40FF-BB65-A158048A3C3F}" destId="{388C77AE-32E0-4F42-8AD7-28BF476DE90A}"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99CE55EA-36F4-4DC6-AF27-8BA742491F8A}" type="presOf" srcId="{520DBC79-C297-43E6-8675-A9D09FE3EB85}" destId="{8218834E-D3C4-461B-B9EB-C4062E6907B2}" srcOrd="0" destOrd="2"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A91E0D7F-4AD4-45CF-8D68-23D3B0E0245A}" srcId="{E80B1229-6FA2-43CC-9315-38AA3D3791EE}" destId="{E71D9227-959D-4D00-A0F9-E287CD9C907D}" srcOrd="2" destOrd="0" parTransId="{EE6A1D19-75BB-43C5-BA0E-1ACDE1E3FA79}" sibTransId="{788804B8-A1D9-4F66-BF40-56CA8CB3C5A0}"/>
    <dgm:cxn modelId="{CA6C1DCB-9B96-496E-B53E-68857C4AA90B}" type="presOf" srcId="{2E9E8F14-DEEC-4AA0-85AA-884CCDC6C5A1}" destId="{73B4A802-AB9F-464E-A51C-C245D405930D}" srcOrd="0" destOrd="1" presId="urn:microsoft.com/office/officeart/2005/8/layout/target3"/>
    <dgm:cxn modelId="{633E21A6-2BF4-400C-B3A8-182EB0887778}" type="presOf" srcId="{3389AD03-FA60-44BF-A781-F580DF174A83}" destId="{E6D78DD4-9533-4950-B5DD-AC0A89C7B575}" srcOrd="0" destOrd="1" presId="urn:microsoft.com/office/officeart/2005/8/layout/target3"/>
    <dgm:cxn modelId="{BA7DA955-11C8-4E50-AF2D-4ED3408ACBE1}" srcId="{D99783D9-278B-4175-843F-E875AC895D18}" destId="{520DBC79-C297-43E6-8675-A9D09FE3EB85}" srcOrd="2" destOrd="0" parTransId="{F295296C-756E-4DFF-8E80-65B94BD2E7FC}" sibTransId="{C8D6315B-DC7F-454C-A834-4F575B1C6467}"/>
    <dgm:cxn modelId="{9E0602D6-0852-4146-88E2-F0AAF16DBB24}" srcId="{E80B1229-6FA2-43CC-9315-38AA3D3791EE}" destId="{498A16E8-0C01-40FF-BB65-A158048A3C3F}" srcOrd="0" destOrd="0" parTransId="{9DD8950C-2C44-483C-B65F-91C5C763EE5A}" sibTransId="{4DC4B095-B9FA-4672-AFB2-D57D5C6809B3}"/>
    <dgm:cxn modelId="{5AFC492D-AC95-4C23-8107-8E57151C1588}" type="presOf" srcId="{25C67BC0-7F02-444D-8C53-BE3B952BA520}" destId="{E6D78DD4-9533-4950-B5DD-AC0A89C7B575}"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2514F69A-56E3-4147-B7E1-C71F71A59F26}" srcId="{D99783D9-278B-4175-843F-E875AC895D18}" destId="{73F34416-EFBD-4B96-B93E-4A21379B7821}" srcOrd="1" destOrd="0" parTransId="{1B53F796-7D16-444F-BB29-8154C10CD17B}" sibTransId="{CD1E8CD1-0AC1-43B1-9924-B24AA2FEA973}"/>
    <dgm:cxn modelId="{DB5207D4-9524-490C-BD2D-B7BCFD0E7605}" type="presOf" srcId="{E71D9227-959D-4D00-A0F9-E287CD9C907D}" destId="{DE0695C9-DF37-4DAE-B3CE-0C7300D9049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CAD5564B-CFCD-44EA-8B14-9E61BA75D814}" srcId="{E71D9227-959D-4D00-A0F9-E287CD9C907D}" destId="{2E9E8F14-DEEC-4AA0-85AA-884CCDC6C5A1}" srcOrd="1" destOrd="0" parTransId="{12BAD3F7-2FE7-4688-849D-69E50933DDBC}" sibTransId="{2DD23771-51C9-43EC-8DF5-84E1690F7631}"/>
    <dgm:cxn modelId="{121F3784-F46A-401D-99BB-2965C9CD2F6F}" type="presOf" srcId="{D99783D9-278B-4175-843F-E875AC895D18}" destId="{73B9FA82-412B-4525-8D72-421CAFB60876}"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列志願清單</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考量做決定的因素</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將志願</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科系</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評估</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真實能力</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2CD72F3B-B8A8-4AD3-88C6-6804D79EBCA6}" type="presOf" srcId="{2485F6C8-CDDD-471C-BE49-FA2279417842}" destId="{A09C4D72-2C23-4A3A-A39D-B1AEBE1EB9ED}" srcOrd="1"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2EC2DEA6-8611-410D-A5E2-FFC388D384D5}" srcId="{ADEF4E26-0031-4EB8-8BBF-77D160F1480E}" destId="{58719D81-8C80-4D67-AC22-F2FC7E433ED1}" srcOrd="0" destOrd="0" parTransId="{25D7DB23-817C-4EB5-9942-C6B51EF7ED4B}" sibTransId="{2009E4C0-C6D8-4AA6-9B9E-959E1F9A0AEC}"/>
    <dgm:cxn modelId="{8E34541D-D088-46AF-9F1B-71B04F46C3E9}" type="presOf" srcId="{ADEF4E26-0031-4EB8-8BBF-77D160F1480E}" destId="{A65874F1-D4B8-4827-80D8-5A85E155CA2F}"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D2423E10-6BD8-40F1-A894-ECC1A89E2C58}" type="presOf" srcId="{58719D81-8C80-4D67-AC22-F2FC7E433ED1}" destId="{CF0E4280-BAC1-4979-A4F7-47FDE4DCE38D}"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B4679C79-31A1-4736-A101-014786C3589A}" type="presOf" srcId="{D6C76DBD-3B56-4D1B-8F98-5CEC69BE1C7C}" destId="{0E5C3E2C-4557-4E37-B4EF-3F349A3D2E75}" srcOrd="1"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4" qsCatId="simple" csTypeId="urn:microsoft.com/office/officeart/2005/8/colors/colorful1#9" csCatId="colorful" phldr="1"/>
      <dgm:spPr/>
      <dgm:t>
        <a:bodyPr/>
        <a:lstStyle/>
        <a:p>
          <a:endParaRPr lang="zh-TW" altLang="en-US"/>
        </a:p>
      </dgm:t>
    </dgm:pt>
    <dgm:pt modelId="{765065FB-3FF3-4C5E-A305-2A9BEA11E983}">
      <dgm:prSet custT="1"/>
      <dgm:spPr/>
      <dgm:t>
        <a:bodyPr/>
        <a:lstStyle/>
        <a:p>
          <a:pPr algn="ctr" rtl="0"/>
          <a:r>
            <a:rPr lang="zh-TW" altLang="en-US" sz="4000" b="1" dirty="0" smtClean="0">
              <a:latin typeface="微軟正黑體" pitchFamily="34" charset="-120"/>
              <a:ea typeface="微軟正黑體" pitchFamily="34" charset="-120"/>
            </a:rPr>
            <a:t>創造未來可能性</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志願選填流程</a:t>
          </a:r>
          <a:endParaRPr lang="zh-TW" altLang="en-US"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203357">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BC5C47F1-4D0B-4D14-BE3B-8690057F2966}" type="presOf" srcId="{937B4744-9FB8-4CE8-9BFA-EFCF7EDE1D47}" destId="{2EC8E27B-B860-43A7-8793-02743D88D492}" srcOrd="0" destOrd="0" presId="urn:microsoft.com/office/officeart/2008/layout/VerticalCurvedList"/>
    <dgm:cxn modelId="{F92887D3-1E69-4C8A-9703-A2029833D327}" type="presOf" srcId="{F019BF25-956E-4E63-8AD7-C4D88B24BAD7}" destId="{0E2E4932-A196-44C6-8A7F-2D2EB8DE8AB3}" srcOrd="0" destOrd="0" presId="urn:microsoft.com/office/officeart/2008/layout/VerticalCurvedList"/>
    <dgm:cxn modelId="{064E9D60-E366-43A9-98C7-C673B763B8AE}" type="presOf" srcId="{765065FB-3FF3-4C5E-A305-2A9BEA11E983}" destId="{BDA5AFE8-867E-421F-9502-93FC2E7FD65D}"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9A832059-9843-4C13-B8AD-70EBF5BA8704}" type="presParOf" srcId="{0E2E4932-A196-44C6-8A7F-2D2EB8DE8AB3}" destId="{918406CB-FA95-4731-BB06-A5FD1762A2B3}" srcOrd="0" destOrd="0" presId="urn:microsoft.com/office/officeart/2008/layout/VerticalCurvedList"/>
    <dgm:cxn modelId="{0817A17D-8EE8-4740-BC3C-B93CD94BA8D2}" type="presParOf" srcId="{918406CB-FA95-4731-BB06-A5FD1762A2B3}" destId="{77247059-CC34-498D-AA8D-C6A1C0D82655}" srcOrd="0" destOrd="0" presId="urn:microsoft.com/office/officeart/2008/layout/VerticalCurvedList"/>
    <dgm:cxn modelId="{1AA066E8-508F-4A4A-8394-76A033D856BB}" type="presParOf" srcId="{77247059-CC34-498D-AA8D-C6A1C0D82655}" destId="{6D0E9DDF-B0B6-4B1E-951E-1DEE128B6E7F}" srcOrd="0" destOrd="0" presId="urn:microsoft.com/office/officeart/2008/layout/VerticalCurvedList"/>
    <dgm:cxn modelId="{35CCC5C4-01F4-499E-963A-EF663A7F99BE}" type="presParOf" srcId="{77247059-CC34-498D-AA8D-C6A1C0D82655}" destId="{2EC8E27B-B860-43A7-8793-02743D88D492}" srcOrd="1" destOrd="0" presId="urn:microsoft.com/office/officeart/2008/layout/VerticalCurvedList"/>
    <dgm:cxn modelId="{5EC1D4A8-F4B2-4A84-9710-F72EFA9886A5}" type="presParOf" srcId="{77247059-CC34-498D-AA8D-C6A1C0D82655}" destId="{F75DC092-2753-4D7E-AFAA-BB5648E23343}" srcOrd="2" destOrd="0" presId="urn:microsoft.com/office/officeart/2008/layout/VerticalCurvedList"/>
    <dgm:cxn modelId="{6A8C0B25-D648-4BEF-AABB-5592F649201D}" type="presParOf" srcId="{77247059-CC34-498D-AA8D-C6A1C0D82655}" destId="{C8FB881A-9C86-4AA7-B66B-24060A6F8E00}" srcOrd="3" destOrd="0" presId="urn:microsoft.com/office/officeart/2008/layout/VerticalCurvedList"/>
    <dgm:cxn modelId="{F3E8DFF4-3F32-4FD6-BC24-B183052E315B}" type="presParOf" srcId="{918406CB-FA95-4731-BB06-A5FD1762A2B3}" destId="{BDA5AFE8-867E-421F-9502-93FC2E7FD65D}" srcOrd="1" destOrd="0" presId="urn:microsoft.com/office/officeart/2008/layout/VerticalCurvedList"/>
    <dgm:cxn modelId="{51B52906-2357-4975-8A41-FE72AD1A4341}" type="presParOf" srcId="{918406CB-FA95-4731-BB06-A5FD1762A2B3}" destId="{AE3C85E7-842D-4249-9F94-699830255CFD}" srcOrd="2" destOrd="0" presId="urn:microsoft.com/office/officeart/2008/layout/VerticalCurvedList"/>
    <dgm:cxn modelId="{22CCCB5F-5D58-4C60-8EF2-91B53058D5C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smtClean="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smtClean="0">
              <a:latin typeface="微軟正黑體" pitchFamily="34" charset="-120"/>
              <a:ea typeface="微軟正黑體" pitchFamily="34" charset="-120"/>
            </a:rPr>
            <a:t>放榜</a:t>
          </a:r>
          <a:endParaRPr lang="zh-TW" altLang="en-US" sz="2000" dirty="0">
            <a:latin typeface="微軟正黑體" pitchFamily="34" charset="-120"/>
            <a:ea typeface="微軟正黑體" pitchFamily="34" charset="-120"/>
          </a:endParaRP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smtClean="0">
              <a:latin typeface="微軟正黑體" pitchFamily="34" charset="-120"/>
              <a:ea typeface="微軟正黑體" pitchFamily="34" charset="-120"/>
            </a:rPr>
            <a:t>6/10</a:t>
          </a:r>
          <a:endParaRPr lang="zh-TW" altLang="en-US" sz="2000" dirty="0">
            <a:latin typeface="微軟正黑體" pitchFamily="34" charset="-120"/>
            <a:ea typeface="微軟正黑體" pitchFamily="34" charset="-120"/>
          </a:endParaRP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smtClean="0">
              <a:latin typeface="微軟正黑體" pitchFamily="34" charset="-120"/>
              <a:ea typeface="微軟正黑體" pitchFamily="34" charset="-120"/>
            </a:rPr>
            <a:t>依照積分高低及志願序分發學校</a:t>
          </a:r>
          <a:endParaRPr lang="zh-TW" altLang="en-US" sz="2000" dirty="0">
            <a:latin typeface="微軟正黑體" pitchFamily="34" charset="-120"/>
            <a:ea typeface="微軟正黑體" pitchFamily="34" charset="-120"/>
          </a:endParaRP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smtClean="0">
              <a:latin typeface="微軟正黑體" pitchFamily="34" charset="-120"/>
              <a:ea typeface="微軟正黑體" pitchFamily="34" charset="-120"/>
            </a:rPr>
            <a:t>5/21-22</a:t>
          </a:r>
          <a:endParaRPr lang="zh-TW" altLang="en-US" sz="2000" dirty="0">
            <a:latin typeface="微軟正黑體" pitchFamily="34" charset="-120"/>
            <a:ea typeface="微軟正黑體" pitchFamily="34" charset="-120"/>
          </a:endParaRP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smtClean="0">
              <a:latin typeface="微軟正黑體" pitchFamily="34" charset="-120"/>
              <a:ea typeface="微軟正黑體" pitchFamily="34" charset="-120"/>
            </a:rPr>
            <a:t>分發</a:t>
          </a:r>
          <a:endParaRPr lang="zh-TW" altLang="en-US" sz="2000" dirty="0">
            <a:latin typeface="微軟正黑體" pitchFamily="34" charset="-120"/>
            <a:ea typeface="微軟正黑體" pitchFamily="34" charset="-120"/>
          </a:endParaRP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smtClean="0">
              <a:latin typeface="微軟正黑體" pitchFamily="34" charset="-120"/>
              <a:ea typeface="微軟正黑體" pitchFamily="34" charset="-120"/>
            </a:rPr>
            <a:t>報</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zh-TW" altLang="en-US" sz="2000" dirty="0" smtClean="0">
              <a:latin typeface="微軟正黑體" pitchFamily="34" charset="-120"/>
              <a:ea typeface="微軟正黑體" pitchFamily="34" charset="-120"/>
            </a:rPr>
            <a:t>到</a:t>
          </a:r>
          <a:endParaRPr lang="zh-TW" altLang="en-US" sz="2000" dirty="0">
            <a:latin typeface="微軟正黑體" pitchFamily="34" charset="-120"/>
            <a:ea typeface="微軟正黑體" pitchFamily="34" charset="-120"/>
          </a:endParaRP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smtClean="0">
              <a:latin typeface="微軟正黑體" pitchFamily="34" charset="-120"/>
              <a:ea typeface="微軟正黑體" pitchFamily="34" charset="-120"/>
            </a:rPr>
            <a:t>6/11</a:t>
          </a:r>
          <a:endParaRPr lang="zh-TW" altLang="en-US" sz="2000" dirty="0">
            <a:latin typeface="微軟正黑體" pitchFamily="34" charset="-120"/>
            <a:ea typeface="微軟正黑體" pitchFamily="34" charset="-120"/>
          </a:endParaRP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t>
        <a:bodyPr/>
        <a:lstStyle/>
        <a:p>
          <a:endParaRPr lang="zh-TW" altLang="en-US"/>
        </a:p>
      </dgm:t>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t>
        <a:bodyPr/>
        <a:lstStyle/>
        <a:p>
          <a:endParaRPr lang="zh-TW" altLang="en-US"/>
        </a:p>
      </dgm:t>
    </dgm:pt>
    <dgm:pt modelId="{042446DD-E47A-4D0A-A009-E03142066CF8}" type="pres">
      <dgm:prSet presAssocID="{49F6FFB3-BBAC-446A-A815-494BB9BC6274}" presName="linNode" presStyleCnt="0"/>
      <dgm:spPr/>
      <dgm:t>
        <a:bodyPr/>
        <a:lstStyle/>
        <a:p>
          <a:endParaRPr lang="zh-TW" altLang="en-US"/>
        </a:p>
      </dgm:t>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t>
        <a:bodyPr/>
        <a:lstStyle/>
        <a:p>
          <a:endParaRPr lang="zh-TW" altLang="en-US"/>
        </a:p>
      </dgm:t>
    </dgm:pt>
    <dgm:pt modelId="{C565FAB2-A5DA-4459-B2AC-1D4D653991BE}" type="pres">
      <dgm:prSet presAssocID="{7A67BEAE-5B2B-4213-B08E-8E72D3FB3908}" presName="linNode" presStyleCnt="0"/>
      <dgm:spPr/>
      <dgm:t>
        <a:bodyPr/>
        <a:lstStyle/>
        <a:p>
          <a:endParaRPr lang="zh-TW" altLang="en-US"/>
        </a:p>
      </dgm:t>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E141FA42-C3A0-4455-BF66-DA71C35EFF68}" srcId="{53D7B25B-3767-4691-A0A2-E2D50C49F312}" destId="{1DF4E08E-6EBB-42E9-B44E-C075CBF3775B}" srcOrd="3" destOrd="0" parTransId="{7F394D37-B80A-4A3A-AF17-3267F8260B1B}" sibTransId="{97014FDB-C9C5-4E9C-8E80-8838F96E60D3}"/>
    <dgm:cxn modelId="{670D2B2D-BCB9-493C-82C7-7473EE5AFC70}" srcId="{7A67BEAE-5B2B-4213-B08E-8E72D3FB3908}" destId="{97C4BC02-D6EC-4250-984B-59B7982EBAEC}" srcOrd="0" destOrd="0" parTransId="{46D1A608-2E02-43D8-87FF-9E9A4AB4D3D1}" sibTransId="{AA073D2C-F83E-4255-B7B5-5CEBC79EEF9A}"/>
    <dgm:cxn modelId="{FED939A9-8DE5-4F5F-856E-2464284D65BA}" type="presOf" srcId="{53D7B25B-3767-4691-A0A2-E2D50C49F312}" destId="{774E0AAF-CFA2-41BA-B3FE-23987504ECA6}" srcOrd="0" destOrd="0" presId="urn:microsoft.com/office/officeart/2005/8/layout/vList5"/>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3DD6882F-9C4C-4B21-8B48-2200B881CE6F}" type="presOf" srcId="{97C4BC02-D6EC-4250-984B-59B7982EBAEC}" destId="{F0C37F47-6E63-4386-95F8-12B0A48783FA}" srcOrd="0" destOrd="0" presId="urn:microsoft.com/office/officeart/2005/8/layout/vList5"/>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06AD89D-6F9D-47AE-A531-B11D610696D9}" type="presOf" srcId="{79E81560-F3C1-4399-A483-FC82C8410454}" destId="{E903C089-030A-4FD1-B297-04BDA18822DF}" srcOrd="0" destOrd="0" presId="urn:microsoft.com/office/officeart/2005/8/layout/vList5"/>
    <dgm:cxn modelId="{7618C8F3-4675-4E35-ACE0-FF6C0D0253DC}" type="presOf" srcId="{7A67BEAE-5B2B-4213-B08E-8E72D3FB3908}" destId="{D52B17DD-015A-443C-9B1C-C09140300834}"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E904398F-49E6-49C0-BA78-1AE827FFA73D}" srcId="{1DF4E08E-6EBB-42E9-B44E-C075CBF3775B}" destId="{41D4842B-0040-44EB-A12E-E37E7129BBE0}" srcOrd="0" destOrd="0" parTransId="{AEE42AAB-6216-4C28-BC7A-1ACB28329AF3}" sibTransId="{91DC62FE-9230-4F6E-B52E-397192ABAA67}"/>
    <dgm:cxn modelId="{23DBFFCA-9C0E-4B45-9E22-48C4791D65E9}" srcId="{49F6FFB3-BBAC-446A-A815-494BB9BC6274}" destId="{79E81560-F3C1-4399-A483-FC82C8410454}" srcOrd="0" destOrd="0" parTransId="{82781C99-6289-4A91-90CE-5F11518AE58C}" sibTransId="{8A25E487-B280-4C65-9F65-72EA2C839DA5}"/>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10</a:t>
          </a:r>
          <a:r>
            <a:rPr lang="zh-TW" altLang="en-US" sz="2400" b="1" dirty="0" smtClean="0">
              <a:latin typeface="微軟正黑體" pitchFamily="34" charset="-120"/>
              <a:ea typeface="微軟正黑體" pitchFamily="34" charset="-120"/>
            </a:rPr>
            <a:t>日放榜</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11</a:t>
          </a:r>
          <a:r>
            <a:rPr lang="zh-TW" altLang="en-US" sz="2400" b="1" dirty="0" smtClean="0">
              <a:latin typeface="微軟正黑體" pitchFamily="34" charset="-120"/>
              <a:ea typeface="微軟正黑體" pitchFamily="34" charset="-120"/>
            </a:rPr>
            <a:t>日報到</a:t>
          </a:r>
          <a:endParaRPr lang="zh-TW" altLang="en-US" sz="2400" b="1" dirty="0">
            <a:latin typeface="微軟正黑體" pitchFamily="34" charset="-120"/>
            <a:ea typeface="微軟正黑體" pitchFamily="34" charset="-120"/>
          </a:endParaRP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smtClean="0">
              <a:solidFill>
                <a:srgbClr val="FF0000"/>
              </a:solidFill>
              <a:latin typeface="微軟正黑體" pitchFamily="34" charset="-120"/>
              <a:ea typeface="微軟正黑體" pitchFamily="34" charset="-120"/>
            </a:rPr>
            <a:t>公立學校：彰藝</a:t>
          </a:r>
          <a:r>
            <a:rPr lang="en-US" altLang="zh-TW" sz="2600" b="1" u="none" dirty="0" smtClean="0">
              <a:solidFill>
                <a:srgbClr val="FF0000"/>
              </a:solidFill>
              <a:latin typeface="微軟正黑體" pitchFamily="34" charset="-120"/>
              <a:ea typeface="微軟正黑體" pitchFamily="34" charset="-120"/>
            </a:rPr>
            <a:t>5</a:t>
          </a:r>
          <a:r>
            <a:rPr lang="zh-TW" altLang="en-US" sz="2600" b="1" u="none" dirty="0" smtClean="0">
              <a:solidFill>
                <a:srgbClr val="FF0000"/>
              </a:solidFill>
              <a:latin typeface="微軟正黑體" pitchFamily="34" charset="-120"/>
              <a:ea typeface="微軟正黑體" pitchFamily="34" charset="-120"/>
            </a:rPr>
            <a:t>、二林</a:t>
          </a:r>
          <a:r>
            <a:rPr lang="en-US" altLang="zh-TW" sz="2600" b="1" u="none" dirty="0" smtClean="0">
              <a:solidFill>
                <a:srgbClr val="FF0000"/>
              </a:solidFill>
              <a:latin typeface="微軟正黑體" pitchFamily="34" charset="-120"/>
              <a:ea typeface="微軟正黑體" pitchFamily="34" charset="-120"/>
            </a:rPr>
            <a:t>40</a:t>
          </a:r>
          <a:r>
            <a:rPr lang="zh-TW" altLang="en-US" sz="2600" b="1" u="none" dirty="0" smtClean="0">
              <a:solidFill>
                <a:srgbClr val="FF0000"/>
              </a:solidFill>
              <a:latin typeface="微軟正黑體" pitchFamily="34" charset="-120"/>
              <a:ea typeface="微軟正黑體" pitchFamily="34" charset="-120"/>
            </a:rPr>
            <a:t>、</a:t>
          </a:r>
          <a:r>
            <a:rPr lang="en-US" altLang="zh-TW" sz="2600" b="1" u="none" dirty="0" smtClean="0">
              <a:solidFill>
                <a:srgbClr val="FF0000"/>
              </a:solidFill>
              <a:latin typeface="微軟正黑體" pitchFamily="34" charset="-120"/>
              <a:ea typeface="微軟正黑體" pitchFamily="34" charset="-120"/>
            </a:rPr>
            <a:t/>
          </a:r>
          <a:br>
            <a:rPr lang="en-US" altLang="zh-TW" sz="2600" b="1" u="none" dirty="0" smtClean="0">
              <a:solidFill>
                <a:srgbClr val="FF0000"/>
              </a:solidFill>
              <a:latin typeface="微軟正黑體" pitchFamily="34" charset="-120"/>
              <a:ea typeface="微軟正黑體" pitchFamily="34" charset="-120"/>
            </a:rPr>
          </a:br>
          <a:r>
            <a:rPr lang="en-US" altLang="zh-TW" sz="2600" b="1" u="none" dirty="0" smtClean="0">
              <a:solidFill>
                <a:srgbClr val="FF0000"/>
              </a:solidFill>
              <a:latin typeface="微軟正黑體" pitchFamily="34" charset="-120"/>
              <a:ea typeface="微軟正黑體" pitchFamily="34" charset="-120"/>
            </a:rPr>
            <a:t>                   </a:t>
          </a:r>
          <a:r>
            <a:rPr lang="zh-TW" altLang="en-US" sz="2600" b="1" u="none" dirty="0" smtClean="0">
              <a:solidFill>
                <a:srgbClr val="FF0000"/>
              </a:solidFill>
              <a:latin typeface="微軟正黑體" pitchFamily="34" charset="-120"/>
              <a:ea typeface="微軟正黑體" pitchFamily="34" charset="-120"/>
            </a:rPr>
            <a:t> 成功</a:t>
          </a:r>
          <a:r>
            <a:rPr lang="en-US" altLang="zh-TW" sz="2600" b="1" u="none" dirty="0" smtClean="0">
              <a:solidFill>
                <a:srgbClr val="FF0000"/>
              </a:solidFill>
              <a:latin typeface="微軟正黑體" pitchFamily="34" charset="-120"/>
              <a:ea typeface="微軟正黑體" pitchFamily="34" charset="-120"/>
            </a:rPr>
            <a:t>10</a:t>
          </a:r>
          <a:r>
            <a:rPr lang="zh-TW" altLang="en-US" sz="2600" b="1" u="none" dirty="0" smtClean="0">
              <a:solidFill>
                <a:srgbClr val="FF0000"/>
              </a:solidFill>
              <a:latin typeface="微軟正黑體" pitchFamily="34" charset="-120"/>
              <a:ea typeface="微軟正黑體" pitchFamily="34" charset="-120"/>
            </a:rPr>
            <a:t>、田中</a:t>
          </a:r>
          <a:r>
            <a:rPr lang="en-US" altLang="zh-TW" sz="2600" b="1" u="none" dirty="0" smtClean="0">
              <a:solidFill>
                <a:srgbClr val="FF0000"/>
              </a:solidFill>
              <a:latin typeface="微軟正黑體" pitchFamily="34" charset="-120"/>
              <a:ea typeface="微軟正黑體" pitchFamily="34" charset="-120"/>
            </a:rPr>
            <a:t>25</a:t>
          </a:r>
          <a:r>
            <a:rPr lang="zh-TW" altLang="en-US" sz="2600" b="1" u="none" dirty="0" smtClean="0">
              <a:solidFill>
                <a:srgbClr val="FF0000"/>
              </a:solidFill>
              <a:latin typeface="微軟正黑體" pitchFamily="34" charset="-120"/>
              <a:ea typeface="微軟正黑體" pitchFamily="34" charset="-120"/>
            </a:rPr>
            <a:t>、和美</a:t>
          </a:r>
          <a:r>
            <a:rPr lang="en-US" altLang="zh-TW" sz="2600" b="1" u="none" dirty="0" smtClean="0">
              <a:solidFill>
                <a:srgbClr val="FF0000"/>
              </a:solidFill>
              <a:latin typeface="微軟正黑體" pitchFamily="34" charset="-120"/>
              <a:ea typeface="微軟正黑體" pitchFamily="34" charset="-120"/>
            </a:rPr>
            <a:t>50</a:t>
          </a:r>
          <a:endParaRPr lang="zh-TW" altLang="en-US" sz="2600"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smtClean="0">
              <a:solidFill>
                <a:srgbClr val="FF0000"/>
              </a:solidFill>
              <a:latin typeface="微軟正黑體" pitchFamily="34" charset="-120"/>
              <a:ea typeface="微軟正黑體" pitchFamily="34" charset="-120"/>
            </a:rPr>
            <a:t>私立學校：精誠</a:t>
          </a:r>
          <a:r>
            <a:rPr lang="en-US" altLang="zh-TW" sz="2600" b="1" u="none" dirty="0" smtClean="0">
              <a:solidFill>
                <a:srgbClr val="FF0000"/>
              </a:solidFill>
              <a:latin typeface="微軟正黑體" pitchFamily="34" charset="-120"/>
              <a:ea typeface="微軟正黑體" pitchFamily="34" charset="-120"/>
            </a:rPr>
            <a:t>225</a:t>
          </a:r>
          <a:r>
            <a:rPr lang="zh-TW" altLang="en-US" sz="2600" b="1" u="none" dirty="0" smtClean="0">
              <a:solidFill>
                <a:srgbClr val="FF0000"/>
              </a:solidFill>
              <a:latin typeface="微軟正黑體" pitchFamily="34" charset="-120"/>
              <a:ea typeface="微軟正黑體" pitchFamily="34" charset="-120"/>
            </a:rPr>
            <a:t>、文興</a:t>
          </a:r>
          <a:r>
            <a:rPr lang="en-US" altLang="zh-TW" sz="2600" b="1" u="none" dirty="0" smtClean="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日報名</a:t>
          </a:r>
          <a:endParaRPr lang="zh-TW" altLang="en-US" sz="2400" b="1" dirty="0">
            <a:latin typeface="微軟正黑體" pitchFamily="34" charset="-120"/>
            <a:ea typeface="微軟正黑體" pitchFamily="34" charset="-120"/>
          </a:endParaRP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8794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04489"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022E479-A022-43D4-89B6-BE9AFAB4FF20}" type="presOf" srcId="{12F47736-33FC-4164-B659-4EEEA47F3555}" destId="{0874A851-733E-4C68-A5B9-C63601CD053F}" srcOrd="0" destOrd="1" presId="urn:microsoft.com/office/officeart/2005/8/layout/vList5"/>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B286-8C6E-433A-9D94-3A1FD2A37E62}">
      <dsp:nvSpPr>
        <dsp:cNvPr id="0" name=""/>
        <dsp:cNvSpPr/>
      </dsp:nvSpPr>
      <dsp:spPr>
        <a:xfrm>
          <a:off x="1028" y="0"/>
          <a:ext cx="2673929" cy="4280024"/>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免試入學</a:t>
          </a:r>
          <a:endParaRPr lang="zh-TW" altLang="en-US" sz="4500" b="1" kern="1200" dirty="0">
            <a:latin typeface="微軟正黑體" panose="020B0604030504040204" pitchFamily="34" charset="-120"/>
            <a:ea typeface="微軟正黑體" panose="020B0604030504040204" pitchFamily="34" charset="-120"/>
          </a:endParaRPr>
        </a:p>
      </dsp:txBody>
      <dsp:txXfrm>
        <a:off x="1028" y="0"/>
        <a:ext cx="2673929" cy="1284007"/>
      </dsp:txXfrm>
    </dsp:sp>
    <dsp:sp modelId="{F06D1D13-EB16-45D7-A73C-AD1A6D861FCB}">
      <dsp:nvSpPr>
        <dsp:cNvPr id="0" name=""/>
        <dsp:cNvSpPr/>
      </dsp:nvSpPr>
      <dsp:spPr>
        <a:xfrm>
          <a:off x="216065" y="3328148"/>
          <a:ext cx="2304692" cy="6682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35636" y="3347719"/>
        <a:ext cx="2265550" cy="629070"/>
      </dsp:txXfrm>
    </dsp:sp>
    <dsp:sp modelId="{438ABE20-C885-438D-BB69-41A6DB3B761B}">
      <dsp:nvSpPr>
        <dsp:cNvPr id="0" name=""/>
        <dsp:cNvSpPr/>
      </dsp:nvSpPr>
      <dsp:spPr>
        <a:xfrm>
          <a:off x="234483" y="1963191"/>
          <a:ext cx="2304692" cy="4976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校內直升</a:t>
          </a:r>
          <a:endParaRPr lang="zh-TW" altLang="en-US" sz="2400" b="1" kern="1200" dirty="0">
            <a:latin typeface="微軟正黑體" panose="020B0604030504040204" pitchFamily="34" charset="-120"/>
            <a:ea typeface="微軟正黑體" panose="020B0604030504040204" pitchFamily="34" charset="-120"/>
          </a:endParaRPr>
        </a:p>
      </dsp:txBody>
      <dsp:txXfrm>
        <a:off x="249059" y="1977767"/>
        <a:ext cx="2275540" cy="468522"/>
      </dsp:txXfrm>
    </dsp:sp>
    <dsp:sp modelId="{F5F44FF9-8D8C-48DD-8CA8-D915A9BCDA30}">
      <dsp:nvSpPr>
        <dsp:cNvPr id="0" name=""/>
        <dsp:cNvSpPr/>
      </dsp:nvSpPr>
      <dsp:spPr>
        <a:xfrm>
          <a:off x="234483" y="1311910"/>
          <a:ext cx="2304692" cy="48957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技優甄審</a:t>
          </a:r>
          <a:endParaRPr lang="zh-TW" altLang="en-US" sz="2400" b="1" kern="1200" dirty="0">
            <a:latin typeface="微軟正黑體" panose="020B0604030504040204" pitchFamily="34" charset="-120"/>
            <a:ea typeface="微軟正黑體" panose="020B0604030504040204" pitchFamily="34" charset="-120"/>
          </a:endParaRPr>
        </a:p>
      </dsp:txBody>
      <dsp:txXfrm>
        <a:off x="248822" y="1326249"/>
        <a:ext cx="2276014" cy="460901"/>
      </dsp:txXfrm>
    </dsp:sp>
    <dsp:sp modelId="{CA808BA3-1D1C-47B8-95E8-BBC8BE243800}">
      <dsp:nvSpPr>
        <dsp:cNvPr id="0" name=""/>
        <dsp:cNvSpPr/>
      </dsp:nvSpPr>
      <dsp:spPr>
        <a:xfrm>
          <a:off x="2875503" y="0"/>
          <a:ext cx="2673929" cy="4280024"/>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特色招生</a:t>
          </a:r>
          <a:endParaRPr lang="zh-TW" altLang="en-US" sz="4500" b="1" kern="1200" dirty="0">
            <a:latin typeface="微軟正黑體" panose="020B0604030504040204" pitchFamily="34" charset="-120"/>
            <a:ea typeface="微軟正黑體" panose="020B0604030504040204" pitchFamily="34" charset="-120"/>
          </a:endParaRPr>
        </a:p>
      </dsp:txBody>
      <dsp:txXfrm>
        <a:off x="2875503" y="0"/>
        <a:ext cx="2673929" cy="1284007"/>
      </dsp:txXfrm>
    </dsp:sp>
    <dsp:sp modelId="{0BA97571-FDFB-499F-8ECC-DCF552C93342}">
      <dsp:nvSpPr>
        <dsp:cNvPr id="0" name=""/>
        <dsp:cNvSpPr/>
      </dsp:nvSpPr>
      <dsp:spPr>
        <a:xfrm>
          <a:off x="2993059" y="1284326"/>
          <a:ext cx="2438816" cy="54354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考試分發入學</a:t>
          </a:r>
          <a:endParaRPr lang="zh-TW" altLang="en-US" sz="2400" b="1" kern="1200" dirty="0">
            <a:latin typeface="微軟正黑體" panose="020B0604030504040204" pitchFamily="34" charset="-120"/>
            <a:ea typeface="微軟正黑體" panose="020B0604030504040204" pitchFamily="34" charset="-120"/>
          </a:endParaRPr>
        </a:p>
      </dsp:txBody>
      <dsp:txXfrm>
        <a:off x="3008979" y="1300246"/>
        <a:ext cx="2406976" cy="511709"/>
      </dsp:txXfrm>
    </dsp:sp>
    <dsp:sp modelId="{3A510260-FF0F-42F4-9BC0-0A1EB8EC059E}">
      <dsp:nvSpPr>
        <dsp:cNvPr id="0" name=""/>
        <dsp:cNvSpPr/>
      </dsp:nvSpPr>
      <dsp:spPr>
        <a:xfrm>
          <a:off x="3016740" y="2009066"/>
          <a:ext cx="2391455" cy="20566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lvl="0" algn="ctr" defTabSz="1066800">
            <a:lnSpc>
              <a:spcPct val="90000"/>
            </a:lnSpc>
            <a:spcBef>
              <a:spcPct val="0"/>
            </a:spcBef>
            <a:spcAft>
              <a:spcPts val="600"/>
            </a:spcAft>
          </a:pPr>
          <a:r>
            <a:rPr lang="zh-TW" altLang="en-US" sz="2400" b="1" kern="1200" dirty="0" smtClean="0">
              <a:latin typeface="微軟正黑體" panose="020B0604030504040204" pitchFamily="34" charset="-120"/>
              <a:ea typeface="微軟正黑體" panose="020B0604030504040204" pitchFamily="34" charset="-120"/>
            </a:rPr>
            <a:t>甄選入學</a:t>
          </a:r>
          <a:endParaRPr lang="zh-TW" altLang="en-US" sz="24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高職職業類科</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藝才班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體育班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科學班</a:t>
          </a:r>
          <a:endParaRPr lang="zh-TW" altLang="en-US" sz="1800" b="1" kern="1200" dirty="0">
            <a:latin typeface="微軟正黑體" panose="020B0604030504040204" pitchFamily="34" charset="-120"/>
            <a:ea typeface="微軟正黑體" panose="020B0604030504040204" pitchFamily="34" charset="-120"/>
          </a:endParaRPr>
        </a:p>
        <a:p>
          <a:pPr marL="171450" lvl="1" indent="0" algn="ctr" defTabSz="800100">
            <a:lnSpc>
              <a:spcPts val="2400"/>
            </a:lnSpc>
            <a:spcBef>
              <a:spcPct val="0"/>
            </a:spcBef>
            <a:spcAft>
              <a:spcPts val="0"/>
            </a:spcAft>
            <a:buChar char="••"/>
          </a:pPr>
          <a:endParaRPr lang="zh-TW" altLang="en-US" sz="1800" b="1" kern="1200" dirty="0">
            <a:latin typeface="微軟正黑體" panose="020B0604030504040204" pitchFamily="34" charset="-120"/>
            <a:ea typeface="微軟正黑體" panose="020B0604030504040204" pitchFamily="34" charset="-120"/>
          </a:endParaRPr>
        </a:p>
      </dsp:txBody>
      <dsp:txXfrm>
        <a:off x="3076977" y="2069303"/>
        <a:ext cx="2270981" cy="1936162"/>
      </dsp:txXfrm>
    </dsp:sp>
    <dsp:sp modelId="{2870DAF3-3EDA-400C-92FD-C7D6AB759F95}">
      <dsp:nvSpPr>
        <dsp:cNvPr id="0" name=""/>
        <dsp:cNvSpPr/>
      </dsp:nvSpPr>
      <dsp:spPr>
        <a:xfrm>
          <a:off x="5749977" y="0"/>
          <a:ext cx="2673929" cy="428002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其他方式</a:t>
          </a:r>
          <a:endParaRPr lang="zh-TW" altLang="en-US" sz="4500" b="1" kern="1200" dirty="0">
            <a:latin typeface="微軟正黑體" panose="020B0604030504040204" pitchFamily="34" charset="-120"/>
            <a:ea typeface="微軟正黑體" panose="020B0604030504040204" pitchFamily="34" charset="-120"/>
          </a:endParaRPr>
        </a:p>
      </dsp:txBody>
      <dsp:txXfrm>
        <a:off x="5749977" y="0"/>
        <a:ext cx="2673929" cy="1284007"/>
      </dsp:txXfrm>
    </dsp:sp>
    <dsp:sp modelId="{728A61A8-D561-4F57-83C1-487F99FB7DA1}">
      <dsp:nvSpPr>
        <dsp:cNvPr id="0" name=""/>
        <dsp:cNvSpPr/>
      </dsp:nvSpPr>
      <dsp:spPr>
        <a:xfrm>
          <a:off x="6017370" y="1284817"/>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實用技能班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299319"/>
        <a:ext cx="2110139" cy="466135"/>
      </dsp:txXfrm>
    </dsp:sp>
    <dsp:sp modelId="{D83FBCC9-C5C1-4B11-92FA-FDE6EE114B4E}">
      <dsp:nvSpPr>
        <dsp:cNvPr id="0" name=""/>
        <dsp:cNvSpPr/>
      </dsp:nvSpPr>
      <dsp:spPr>
        <a:xfrm>
          <a:off x="6017370" y="1856131"/>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建教合作班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870633"/>
        <a:ext cx="2110139" cy="466135"/>
      </dsp:txXfrm>
    </dsp:sp>
    <dsp:sp modelId="{6BFC90FC-34CD-4EAF-BC6F-CB2097A40103}">
      <dsp:nvSpPr>
        <dsp:cNvPr id="0" name=""/>
        <dsp:cNvSpPr/>
      </dsp:nvSpPr>
      <dsp:spPr>
        <a:xfrm>
          <a:off x="6017370" y="2427445"/>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運動績優生獨招</a:t>
          </a:r>
          <a:endParaRPr lang="zh-TW" altLang="en-US" sz="2000" b="1" kern="1200" dirty="0">
            <a:latin typeface="微軟正黑體" panose="020B0604030504040204" pitchFamily="34" charset="-120"/>
            <a:ea typeface="微軟正黑體" panose="020B0604030504040204" pitchFamily="34" charset="-120"/>
          </a:endParaRPr>
        </a:p>
      </dsp:txBody>
      <dsp:txXfrm>
        <a:off x="6031872" y="2441947"/>
        <a:ext cx="2110139" cy="466135"/>
      </dsp:txXfrm>
    </dsp:sp>
    <dsp:sp modelId="{2DF28855-5F38-4828-B53E-544316A76E97}">
      <dsp:nvSpPr>
        <dsp:cNvPr id="0" name=""/>
        <dsp:cNvSpPr/>
      </dsp:nvSpPr>
      <dsp:spPr>
        <a:xfrm>
          <a:off x="6017370" y="2998759"/>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身障適性輔導安置</a:t>
          </a:r>
          <a:endParaRPr lang="zh-TW" altLang="en-US" sz="1800" b="1" kern="1200" dirty="0">
            <a:latin typeface="微軟正黑體" panose="020B0604030504040204" pitchFamily="34" charset="-120"/>
            <a:ea typeface="微軟正黑體" panose="020B0604030504040204" pitchFamily="34" charset="-120"/>
          </a:endParaRPr>
        </a:p>
      </dsp:txBody>
      <dsp:txXfrm>
        <a:off x="6031872" y="3013261"/>
        <a:ext cx="2110139" cy="466135"/>
      </dsp:txXfrm>
    </dsp:sp>
    <dsp:sp modelId="{099A19C2-1ABF-4AD6-9CB3-130926A739FF}">
      <dsp:nvSpPr>
        <dsp:cNvPr id="0" name=""/>
        <dsp:cNvSpPr/>
      </dsp:nvSpPr>
      <dsp:spPr>
        <a:xfrm>
          <a:off x="6017370" y="3570073"/>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其他獨招</a:t>
          </a:r>
          <a:endParaRPr lang="zh-TW" altLang="en-US" sz="1800" b="1" kern="1200" dirty="0">
            <a:latin typeface="微軟正黑體" panose="020B0604030504040204" pitchFamily="34" charset="-120"/>
            <a:ea typeface="微軟正黑體" panose="020B0604030504040204" pitchFamily="34" charset="-120"/>
          </a:endParaRPr>
        </a:p>
      </dsp:txBody>
      <dsp:txXfrm>
        <a:off x="6031872" y="3584575"/>
        <a:ext cx="2110139" cy="466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rPr>
            <a:t>只可報名一所學校。</a:t>
          </a:r>
          <a:r>
            <a:rPr lang="en-US" altLang="zh-TW" sz="2200" b="1" kern="1200" dirty="0" smtClean="0">
              <a:solidFill>
                <a:srgbClr val="FF0000"/>
              </a:solidFill>
              <a:latin typeface="微軟正黑體" pitchFamily="34" charset="-120"/>
              <a:ea typeface="微軟正黑體" pitchFamily="34" charset="-120"/>
            </a:rPr>
            <a:t>(</a:t>
          </a:r>
          <a:r>
            <a:rPr lang="zh-TW" altLang="en-US" sz="2200" b="1" kern="1200" dirty="0" smtClean="0">
              <a:solidFill>
                <a:srgbClr val="FF0000"/>
              </a:solidFill>
              <a:latin typeface="微軟正黑體" pitchFamily="34" charset="-120"/>
              <a:ea typeface="微軟正黑體" pitchFamily="34" charset="-120"/>
            </a:rPr>
            <a:t>一校多科</a:t>
          </a:r>
          <a:r>
            <a:rPr lang="en-US" altLang="zh-TW" sz="2200" b="1" kern="1200" dirty="0" smtClean="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a:ea typeface="微軟正黑體"/>
            </a:rPr>
            <a:t>招生對象</a:t>
          </a:r>
          <a:r>
            <a:rPr lang="en-US" altLang="zh-TW"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 </a:t>
          </a:r>
          <a:r>
            <a:rPr lang="en-US" altLang="en-US" sz="2200" b="1" kern="1200" dirty="0" smtClean="0">
              <a:solidFill>
                <a:schemeClr val="tx1"/>
              </a:solidFill>
              <a:latin typeface="微軟正黑體"/>
              <a:ea typeface="微軟正黑體"/>
            </a:rPr>
            <a:t>10</a:t>
          </a:r>
          <a:r>
            <a:rPr lang="en-US" altLang="zh-TW" sz="2200" b="1" kern="1200" dirty="0" smtClean="0">
              <a:solidFill>
                <a:schemeClr val="tx1"/>
              </a:solidFill>
              <a:latin typeface="微軟正黑體"/>
              <a:ea typeface="微軟正黑體"/>
            </a:rPr>
            <a:t>9</a:t>
          </a:r>
          <a:r>
            <a:rPr lang="en-US" altLang="en-US" sz="2200" b="1" kern="1200" dirty="0" smtClean="0">
              <a:solidFill>
                <a:schemeClr val="tx1"/>
              </a:solidFill>
              <a:latin typeface="微軟正黑體"/>
              <a:ea typeface="微軟正黑體"/>
            </a:rPr>
            <a:t> </a:t>
          </a:r>
          <a:r>
            <a:rPr lang="zh-TW" altLang="en-US" sz="2200" b="1" kern="1200" dirty="0" smtClean="0">
              <a:solidFill>
                <a:schemeClr val="tx1"/>
              </a:solidFill>
              <a:latin typeface="微軟正黑體"/>
              <a:ea typeface="微軟正黑體"/>
            </a:rPr>
            <a:t>年 </a:t>
          </a:r>
          <a:r>
            <a:rPr lang="en-US" altLang="en-US" sz="2200" b="1" kern="1200" dirty="0" smtClean="0">
              <a:solidFill>
                <a:schemeClr val="tx1"/>
              </a:solidFill>
              <a:latin typeface="微軟正黑體"/>
              <a:ea typeface="微軟正黑體"/>
            </a:rPr>
            <a:t>2</a:t>
          </a:r>
          <a:r>
            <a:rPr lang="zh-TW" altLang="en-US" sz="2200" b="1" kern="1200" dirty="0" smtClean="0">
              <a:solidFill>
                <a:schemeClr val="tx1"/>
              </a:solidFill>
              <a:latin typeface="微軟正黑體"/>
              <a:ea typeface="微軟正黑體"/>
            </a:rPr>
            <a:t>月 </a:t>
          </a:r>
          <a:r>
            <a:rPr lang="en-US" altLang="en-US" sz="2200" b="1" kern="1200" dirty="0" smtClean="0">
              <a:solidFill>
                <a:schemeClr val="tx1"/>
              </a:solidFill>
              <a:latin typeface="微軟正黑體"/>
              <a:ea typeface="微軟正黑體"/>
            </a:rPr>
            <a:t>1</a:t>
          </a:r>
          <a:r>
            <a:rPr lang="zh-TW" altLang="en-US" sz="2200" b="1" kern="1200" dirty="0" smtClean="0">
              <a:solidFill>
                <a:schemeClr val="tx1"/>
              </a:solidFill>
              <a:latin typeface="微軟正黑體"/>
              <a:ea typeface="微軟正黑體"/>
            </a:rPr>
            <a:t>日前就讀本區國中且</a:t>
          </a:r>
          <a:r>
            <a:rPr lang="zh-TW" altLang="en-US" sz="2200" b="1" kern="1200" dirty="0" smtClean="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smtClean="0">
              <a:solidFill>
                <a:schemeClr val="tx1"/>
              </a:solidFill>
              <a:latin typeface="微軟正黑體" pitchFamily="34" charset="-120"/>
              <a:ea typeface="微軟正黑體" pitchFamily="34" charset="-120"/>
            </a:rPr>
            <a:t>1. </a:t>
          </a:r>
          <a:r>
            <a:rPr lang="zh-TW" altLang="en-US" sz="2200" b="1" u="none" kern="1200" dirty="0" smtClean="0">
              <a:solidFill>
                <a:schemeClr val="tx1"/>
              </a:solidFill>
              <a:latin typeface="微軟正黑體" pitchFamily="34" charset="-120"/>
              <a:ea typeface="微軟正黑體" pitchFamily="34" charset="-120"/>
            </a:rPr>
            <a:t>高中：該校核定免試入學總名額之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smtClean="0">
              <a:solidFill>
                <a:schemeClr val="tx1"/>
              </a:solidFill>
              <a:latin typeface="微軟正黑體" pitchFamily="34" charset="-120"/>
              <a:ea typeface="微軟正黑體" pitchFamily="34" charset="-120"/>
            </a:rPr>
            <a:t>2. </a:t>
          </a:r>
          <a:r>
            <a:rPr lang="zh-TW" altLang="en-US" sz="2200" b="1" u="none" kern="1200" dirty="0" smtClean="0">
              <a:solidFill>
                <a:schemeClr val="tx1"/>
              </a:solidFill>
              <a:latin typeface="微軟正黑體" pitchFamily="34" charset="-120"/>
              <a:ea typeface="微軟正黑體" pitchFamily="34" charset="-120"/>
            </a:rPr>
            <a:t>高職：該校核定免試入學總名額之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zh-TW" altLang="en-US" sz="2200" b="1" u="none" kern="1200" dirty="0" smtClean="0">
              <a:solidFill>
                <a:schemeClr val="tx1"/>
              </a:solidFill>
              <a:latin typeface="微軟正黑體" pitchFamily="34" charset="-120"/>
              <a:ea typeface="微軟正黑體" pitchFamily="34" charset="-120"/>
            </a:rPr>
            <a:t>                並以各類科都有名額為原則。</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en-US" altLang="zh-TW" sz="2200" b="1" u="none" kern="1200" dirty="0" smtClean="0">
              <a:solidFill>
                <a:srgbClr val="FF0000"/>
              </a:solidFill>
              <a:latin typeface="微軟正黑體" pitchFamily="34" charset="-120"/>
              <a:ea typeface="微軟正黑體" pitchFamily="34" charset="-120"/>
            </a:rPr>
            <a:t>(</a:t>
          </a:r>
          <a:r>
            <a:rPr lang="zh-TW" altLang="en-US" sz="2200" b="1" u="none" kern="1200"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smtClean="0">
              <a:solidFill>
                <a:srgbClr val="FF0000"/>
              </a:solidFill>
              <a:latin typeface="微軟正黑體" pitchFamily="34" charset="-120"/>
              <a:ea typeface="微軟正黑體" pitchFamily="34" charset="-120"/>
            </a:rPr>
            <a:t>)</a:t>
          </a:r>
          <a:endParaRPr lang="zh-TW" altLang="en-US" sz="2200" b="1" u="none" kern="1200" dirty="0" smtClean="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smtClean="0">
              <a:solidFill>
                <a:srgbClr val="0070C0"/>
              </a:solidFill>
              <a:latin typeface="微軟正黑體" pitchFamily="34" charset="-120"/>
              <a:ea typeface="微軟正黑體" pitchFamily="34" charset="-120"/>
            </a:rPr>
            <a:t>5</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26</a:t>
          </a:r>
          <a:r>
            <a:rPr lang="zh-TW" altLang="en-US" sz="2200" b="1" kern="1200" dirty="0" smtClean="0">
              <a:solidFill>
                <a:srgbClr val="0070C0"/>
              </a:solidFill>
              <a:latin typeface="微軟正黑體" pitchFamily="34" charset="-120"/>
              <a:ea typeface="微軟正黑體" pitchFamily="34" charset="-120"/>
            </a:rPr>
            <a:t>日</a:t>
          </a:r>
          <a:r>
            <a:rPr lang="en-US" altLang="en-US" sz="2200" b="1" kern="1200" dirty="0" smtClean="0">
              <a:solidFill>
                <a:srgbClr val="0070C0"/>
              </a:solidFill>
              <a:latin typeface="微軟正黑體" pitchFamily="34" charset="-120"/>
              <a:ea typeface="微軟正黑體" pitchFamily="34" charset="-120"/>
            </a:rPr>
            <a:t>~</a:t>
          </a:r>
          <a:r>
            <a:rPr lang="en-US" altLang="zh-TW" sz="2200" b="1" kern="1200" dirty="0" smtClean="0">
              <a:solidFill>
                <a:srgbClr val="0070C0"/>
              </a:solidFill>
              <a:latin typeface="微軟正黑體" pitchFamily="34" charset="-120"/>
              <a:ea typeface="微軟正黑體" pitchFamily="34" charset="-120"/>
            </a:rPr>
            <a:t>6</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a:t>
          </a:r>
          <a:r>
            <a:rPr lang="zh-TW" altLang="en-US" sz="2200" b="1" kern="1200" dirty="0" smtClean="0">
              <a:solidFill>
                <a:srgbClr val="0070C0"/>
              </a:solidFill>
              <a:latin typeface="微軟正黑體" pitchFamily="34" charset="-120"/>
              <a:ea typeface="微軟正黑體" pitchFamily="34" charset="-120"/>
            </a:rPr>
            <a:t>日線上志願選填。</a:t>
          </a:r>
          <a:r>
            <a:rPr lang="en-US" altLang="zh-TW" sz="2200" b="1" kern="1200" dirty="0" smtClean="0">
              <a:solidFill>
                <a:srgbClr val="0070C0"/>
              </a:solidFill>
              <a:latin typeface="微軟正黑體" pitchFamily="34" charset="-120"/>
              <a:ea typeface="微軟正黑體" pitchFamily="34" charset="-120"/>
            </a:rPr>
            <a:t/>
          </a:r>
          <a:br>
            <a:rPr lang="en-US" altLang="zh-TW" sz="2200" b="1" kern="1200" dirty="0" smtClean="0">
              <a:solidFill>
                <a:srgbClr val="0070C0"/>
              </a:solidFill>
              <a:latin typeface="微軟正黑體" pitchFamily="34" charset="-120"/>
              <a:ea typeface="微軟正黑體" pitchFamily="34" charset="-120"/>
            </a:rPr>
          </a:br>
          <a:r>
            <a:rPr lang="zh-TW" altLang="zh-TW" sz="2200" b="1" kern="1200"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solidFill>
                <a:srgbClr val="0099FF"/>
              </a:solidFill>
              <a:latin typeface="微軟正黑體" pitchFamily="34" charset="-120"/>
              <a:ea typeface="微軟正黑體" pitchFamily="34" charset="-120"/>
            </a:rPr>
            <a:t>6</a:t>
          </a:r>
          <a:r>
            <a:rPr lang="zh-TW" altLang="en-US" sz="2200" b="1" kern="1200" dirty="0" smtClean="0">
              <a:solidFill>
                <a:srgbClr val="0099FF"/>
              </a:solidFill>
              <a:latin typeface="微軟正黑體" pitchFamily="34" charset="-120"/>
              <a:ea typeface="微軟正黑體" pitchFamily="34" charset="-120"/>
            </a:rPr>
            <a:t>月</a:t>
          </a:r>
          <a:r>
            <a:rPr lang="en-US" altLang="zh-TW" sz="2200" b="1" kern="1200" dirty="0" smtClean="0">
              <a:solidFill>
                <a:srgbClr val="0099FF"/>
              </a:solidFill>
              <a:latin typeface="微軟正黑體" pitchFamily="34" charset="-120"/>
              <a:ea typeface="微軟正黑體" pitchFamily="34" charset="-120"/>
            </a:rPr>
            <a:t>3</a:t>
          </a:r>
          <a:r>
            <a:rPr lang="zh-TW" altLang="en-US" sz="2200" b="1" kern="1200" dirty="0" smtClean="0">
              <a:solidFill>
                <a:srgbClr val="0099FF"/>
              </a:solidFill>
              <a:latin typeface="微軟正黑體" pitchFamily="34" charset="-120"/>
              <a:ea typeface="微軟正黑體" pitchFamily="34" charset="-120"/>
            </a:rPr>
            <a:t>日報名  </a:t>
          </a:r>
          <a:r>
            <a:rPr lang="en-US" altLang="zh-TW" sz="2200" b="1" kern="1200" dirty="0" smtClean="0">
              <a:solidFill>
                <a:srgbClr val="0070C0"/>
              </a:solidFill>
              <a:latin typeface="微軟正黑體" pitchFamily="34" charset="-120"/>
              <a:ea typeface="微軟正黑體" pitchFamily="34" charset="-120"/>
            </a:rPr>
            <a:t>(</a:t>
          </a:r>
          <a:r>
            <a:rPr lang="zh-TW" altLang="zh-TW" sz="2200" b="1" kern="1200" dirty="0" smtClean="0">
              <a:solidFill>
                <a:srgbClr val="0070C0"/>
              </a:solidFill>
              <a:latin typeface="微軟正黑體" pitchFamily="34" charset="-120"/>
              <a:ea typeface="微軟正黑體" pitchFamily="34" charset="-120"/>
            </a:rPr>
            <a:t>國中教育會考成績</a:t>
          </a:r>
          <a:r>
            <a:rPr lang="en-US" altLang="zh-TW" sz="2200" b="1" kern="1200" dirty="0" smtClean="0">
              <a:solidFill>
                <a:srgbClr val="FF0000"/>
              </a:solidFill>
              <a:latin typeface="微軟正黑體" pitchFamily="34" charset="-120"/>
              <a:ea typeface="微軟正黑體" pitchFamily="34" charset="-120"/>
            </a:rPr>
            <a:t>6/5</a:t>
          </a:r>
          <a:r>
            <a:rPr lang="zh-TW" altLang="en-US" sz="2200" b="1" kern="1200" dirty="0" smtClean="0">
              <a:solidFill>
                <a:srgbClr val="0070C0"/>
              </a:solidFill>
              <a:latin typeface="微軟正黑體" pitchFamily="34" charset="-120"/>
              <a:ea typeface="微軟正黑體" pitchFamily="34" charset="-120"/>
            </a:rPr>
            <a:t>公布</a:t>
          </a:r>
          <a:r>
            <a:rPr lang="en-US" altLang="zh-TW" sz="2200" b="1" kern="1200" dirty="0" smtClean="0">
              <a:solidFill>
                <a:srgbClr val="0070C0"/>
              </a:solidFill>
              <a:latin typeface="微軟正黑體" pitchFamily="34" charset="-120"/>
              <a:ea typeface="微軟正黑體" pitchFamily="34" charset="-120"/>
            </a:rPr>
            <a:t>)</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10</a:t>
          </a:r>
          <a:r>
            <a:rPr lang="zh-TW" altLang="en-US" sz="2200" b="1" kern="1200" dirty="0" smtClean="0">
              <a:latin typeface="微軟正黑體" pitchFamily="34" charset="-120"/>
              <a:ea typeface="微軟正黑體" pitchFamily="34" charset="-120"/>
            </a:rPr>
            <a:t>日放榜、</a:t>
          </a: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11</a:t>
          </a:r>
          <a:r>
            <a:rPr lang="zh-TW" altLang="en-US" sz="2200" b="1" kern="1200" dirty="0" smtClean="0">
              <a:latin typeface="微軟正黑體" pitchFamily="34" charset="-120"/>
              <a:ea typeface="微軟正黑體" pitchFamily="34" charset="-120"/>
            </a:rPr>
            <a:t>日報到</a:t>
          </a:r>
          <a:endParaRPr lang="zh-TW" altLang="en-US" sz="2200" b="1" kern="1200" dirty="0">
            <a:latin typeface="微軟正黑體" pitchFamily="34" charset="-120"/>
            <a:ea typeface="微軟正黑體" pitchFamily="34" charset="-120"/>
          </a:endParaRP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31553" y="-2886450"/>
          <a:ext cx="1295993"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a:ea typeface="微軟正黑體"/>
            </a:rPr>
            <a:t>招生對象：彰化區</a:t>
          </a:r>
          <a:r>
            <a:rPr lang="en-US" altLang="en-US"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含共同就學區</a:t>
          </a:r>
          <a:r>
            <a:rPr lang="en-US" altLang="en-US"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rPr>
            <a:t>欲跨區就讀</a:t>
          </a:r>
          <a:r>
            <a:rPr lang="zh-TW" altLang="en-US" sz="2200" b="1" kern="1200" dirty="0" smtClean="0">
              <a:solidFill>
                <a:srgbClr val="FF0000"/>
              </a:solidFill>
              <a:latin typeface="微軟正黑體" pitchFamily="34" charset="-120"/>
              <a:ea typeface="微軟正黑體" pitchFamily="34" charset="-120"/>
            </a:rPr>
            <a:t>高中職</a:t>
          </a:r>
          <a:r>
            <a:rPr lang="zh-TW" altLang="en-US" sz="2200" b="1" kern="1200" dirty="0" smtClean="0">
              <a:solidFill>
                <a:schemeClr val="tx1"/>
              </a:solidFill>
              <a:latin typeface="微軟正黑體" pitchFamily="34" charset="-120"/>
              <a:ea typeface="微軟正黑體" pitchFamily="34" charset="-120"/>
            </a:rPr>
            <a:t>者，需事先申請變更就學區。</a:t>
          </a:r>
          <a:endParaRPr lang="zh-TW" altLang="en-US" sz="2200" b="1" kern="1200" dirty="0">
            <a:solidFill>
              <a:schemeClr val="tx1"/>
            </a:solidFill>
            <a:latin typeface="微軟正黑體" pitchFamily="34" charset="-120"/>
            <a:ea typeface="微軟正黑體" pitchFamily="34" charset="-120"/>
          </a:endParaRPr>
        </a:p>
      </dsp:txBody>
      <dsp:txXfrm rot="-5400000">
        <a:off x="1136522" y="71846"/>
        <a:ext cx="7022792" cy="1169463"/>
      </dsp:txXfrm>
    </dsp:sp>
    <dsp:sp modelId="{ECD53BAB-D8FE-446E-B57F-FCEDCC00A9E9}">
      <dsp:nvSpPr>
        <dsp:cNvPr id="0" name=""/>
        <dsp:cNvSpPr/>
      </dsp:nvSpPr>
      <dsp:spPr>
        <a:xfrm>
          <a:off x="0" y="0"/>
          <a:ext cx="1139863" cy="13165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644" y="55644"/>
        <a:ext cx="1028575" cy="1205238"/>
      </dsp:txXfrm>
    </dsp:sp>
    <dsp:sp modelId="{0874A851-733E-4C68-A5B9-C63601CD053F}">
      <dsp:nvSpPr>
        <dsp:cNvPr id="0" name=""/>
        <dsp:cNvSpPr/>
      </dsp:nvSpPr>
      <dsp:spPr>
        <a:xfrm rot="5400000">
          <a:off x="3435290" y="-888597"/>
          <a:ext cx="2475391"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線上選填志願，不限學校科系。</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報名人數未超過招生人數時，則全部錄取；</a:t>
          </a:r>
          <a:br>
            <a:rPr lang="zh-TW" altLang="en-US" sz="2200" b="1" u="none" kern="1200" dirty="0" smtClean="0">
              <a:solidFill>
                <a:srgbClr val="FF0000"/>
              </a:solidFill>
              <a:latin typeface="微軟正黑體" pitchFamily="34" charset="-120"/>
              <a:ea typeface="微軟正黑體" pitchFamily="34" charset="-120"/>
            </a:rPr>
          </a:br>
          <a:r>
            <a:rPr lang="zh-TW" altLang="en-US" sz="2200" b="1" u="none" kern="1200"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比序完仍超額時，則增額錄取 。</a:t>
          </a:r>
          <a:endParaRPr lang="zh-TW" altLang="en-US" sz="2200" b="1" u="none" kern="1200" dirty="0">
            <a:solidFill>
              <a:srgbClr val="FF0000"/>
            </a:solidFill>
            <a:latin typeface="微軟正黑體" pitchFamily="34" charset="-120"/>
            <a:ea typeface="微軟正黑體" pitchFamily="34" charset="-120"/>
          </a:endParaRPr>
        </a:p>
      </dsp:txBody>
      <dsp:txXfrm rot="-5400000">
        <a:off x="1124990" y="1542542"/>
        <a:ext cx="6975154" cy="2233713"/>
      </dsp:txXfrm>
    </dsp:sp>
    <dsp:sp modelId="{612C8EBA-AECD-4375-B086-FF608DEEDB88}">
      <dsp:nvSpPr>
        <dsp:cNvPr id="0" name=""/>
        <dsp:cNvSpPr/>
      </dsp:nvSpPr>
      <dsp:spPr>
        <a:xfrm>
          <a:off x="10351" y="1440156"/>
          <a:ext cx="1132903" cy="2398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報名</a:t>
          </a:r>
          <a:endParaRPr lang="zh-TW" altLang="en-US" sz="2800" b="1" kern="1200" dirty="0">
            <a:latin typeface="微軟正黑體" pitchFamily="34" charset="-120"/>
            <a:ea typeface="微軟正黑體" pitchFamily="34" charset="-120"/>
          </a:endParaRPr>
        </a:p>
      </dsp:txBody>
      <dsp:txXfrm>
        <a:off x="65655" y="1495460"/>
        <a:ext cx="1022295" cy="2288312"/>
      </dsp:txXfrm>
    </dsp:sp>
    <dsp:sp modelId="{45C3AC1C-7C86-42B1-8C46-D477007DFCA5}">
      <dsp:nvSpPr>
        <dsp:cNvPr id="0" name=""/>
        <dsp:cNvSpPr/>
      </dsp:nvSpPr>
      <dsp:spPr>
        <a:xfrm rot="5400000">
          <a:off x="4223089" y="981308"/>
          <a:ext cx="82878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17~20</a:t>
          </a:r>
          <a:r>
            <a:rPr lang="zh-TW" altLang="en-US" sz="2200" b="1" kern="1200" dirty="0" smtClean="0">
              <a:latin typeface="微軟正黑體" pitchFamily="34" charset="-120"/>
              <a:ea typeface="微軟正黑體" pitchFamily="34" charset="-120"/>
            </a:rPr>
            <a:t>日線上志願選填。</a:t>
          </a:r>
          <a:endParaRPr lang="zh-TW" altLang="en-US" sz="2200" b="1" kern="1200" dirty="0">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latin typeface="微軟正黑體" pitchFamily="34" charset="-120"/>
              <a:ea typeface="微軟正黑體" pitchFamily="34" charset="-120"/>
            </a:rPr>
            <a:t>國中列印報名表後學生及家長簽名確認交回。</a:t>
          </a:r>
          <a:endParaRPr lang="zh-TW" altLang="en-US" sz="2200" b="1" kern="1200" dirty="0">
            <a:latin typeface="微軟正黑體" pitchFamily="34" charset="-120"/>
            <a:ea typeface="微軟正黑體" pitchFamily="34" charset="-120"/>
          </a:endParaRPr>
        </a:p>
      </dsp:txBody>
      <dsp:txXfrm rot="-5400000">
        <a:off x="1159194" y="4085661"/>
        <a:ext cx="6916120" cy="747871"/>
      </dsp:txXfrm>
    </dsp:sp>
    <dsp:sp modelId="{95F09A83-74EB-4EC8-AD6D-6E463ED96453}">
      <dsp:nvSpPr>
        <dsp:cNvPr id="0" name=""/>
        <dsp:cNvSpPr/>
      </dsp:nvSpPr>
      <dsp:spPr>
        <a:xfrm>
          <a:off x="351" y="3986747"/>
          <a:ext cx="1158842" cy="94570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46516" y="4032912"/>
        <a:ext cx="1066512" cy="8533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5/21-5/22</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集體報名</a:t>
          </a:r>
          <a:endParaRPr lang="zh-TW" altLang="en-US" sz="2300" b="1" kern="1200" dirty="0">
            <a:latin typeface="微軟正黑體" panose="020B0604030504040204" pitchFamily="34" charset="-120"/>
            <a:ea typeface="微軟正黑體" panose="020B0604030504040204" pitchFamily="34" charset="-120"/>
          </a:endParaRP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6/8</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放榜</a:t>
          </a:r>
          <a:endParaRPr lang="zh-TW" altLang="en-US" sz="2300" b="1" kern="1200" dirty="0">
            <a:latin typeface="微軟正黑體" panose="020B0604030504040204" pitchFamily="34" charset="-120"/>
            <a:ea typeface="微軟正黑體" panose="020B0604030504040204" pitchFamily="34" charset="-120"/>
          </a:endParaRP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6/11</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錄取報到</a:t>
          </a:r>
          <a:endParaRPr lang="zh-TW" altLang="en-US" sz="2300" b="1" kern="1200" dirty="0">
            <a:latin typeface="微軟正黑體" panose="020B0604030504040204" pitchFamily="34" charset="-120"/>
            <a:ea typeface="微軟正黑體" panose="020B0604030504040204" pitchFamily="34" charset="-120"/>
          </a:endParaRPr>
        </a:p>
      </dsp:txBody>
      <dsp:txXfrm>
        <a:off x="39648" y="1746497"/>
        <a:ext cx="1346462" cy="732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AE40-4B19-48DB-B2E2-7624CB0294C8}">
      <dsp:nvSpPr>
        <dsp:cNvPr id="0" name=""/>
        <dsp:cNvSpPr/>
      </dsp:nvSpPr>
      <dsp:spPr>
        <a:xfrm>
          <a:off x="0" y="191652"/>
          <a:ext cx="4824536" cy="9734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技藝教育資訊網</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711200">
            <a:lnSpc>
              <a:spcPct val="90000"/>
            </a:lnSpc>
            <a:spcBef>
              <a:spcPct val="0"/>
            </a:spcBef>
            <a:spcAft>
              <a:spcPct val="35000"/>
            </a:spcAft>
          </a:pPr>
          <a:r>
            <a:rPr lang="en-US" altLang="en-US" sz="1600" b="1" kern="1200" dirty="0" smtClean="0">
              <a:latin typeface="微軟正黑體" panose="020B0604030504040204" pitchFamily="34" charset="-120"/>
              <a:ea typeface="微軟正黑體" panose="020B0604030504040204" pitchFamily="34" charset="-120"/>
            </a:rPr>
            <a:t>http://140.122.103.235/</a:t>
          </a:r>
          <a:endParaRPr lang="zh-TW" altLang="en-US" sz="1600" b="1" kern="1200" dirty="0">
            <a:latin typeface="微軟正黑體" panose="020B0604030504040204" pitchFamily="34" charset="-120"/>
            <a:ea typeface="微軟正黑體" panose="020B0604030504040204" pitchFamily="34" charset="-120"/>
          </a:endParaRPr>
        </a:p>
      </dsp:txBody>
      <dsp:txXfrm>
        <a:off x="47519" y="239171"/>
        <a:ext cx="4729498" cy="878402"/>
      </dsp:txXfrm>
    </dsp:sp>
    <dsp:sp modelId="{19EBBB8D-881C-4EA6-B89E-1338984005A9}">
      <dsp:nvSpPr>
        <dsp:cNvPr id="0" name=""/>
        <dsp:cNvSpPr/>
      </dsp:nvSpPr>
      <dsp:spPr>
        <a:xfrm>
          <a:off x="0" y="1303344"/>
          <a:ext cx="4824536" cy="9734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全國實用技能學程輔導分發委員會</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en-US" altLang="zh-TW" sz="1600" b="1" kern="1200" dirty="0" smtClean="0">
              <a:latin typeface="微軟正黑體" panose="020B0604030504040204" pitchFamily="34" charset="-120"/>
              <a:ea typeface="微軟正黑體" panose="020B0604030504040204" pitchFamily="34" charset="-120"/>
            </a:rPr>
            <a:t>http://163.22.165.78/ischool/publish_page/0/</a:t>
          </a:r>
          <a:endParaRPr lang="zh-TW" altLang="en-US" sz="1600" b="1" kern="1200" dirty="0">
            <a:latin typeface="微軟正黑體" panose="020B0604030504040204" pitchFamily="34" charset="-120"/>
            <a:ea typeface="微軟正黑體" panose="020B0604030504040204" pitchFamily="34" charset="-120"/>
          </a:endParaRPr>
        </a:p>
      </dsp:txBody>
      <dsp:txXfrm>
        <a:off x="47519" y="1350863"/>
        <a:ext cx="4729498" cy="878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smtClean="0">
              <a:solidFill>
                <a:schemeClr val="tx1"/>
              </a:solidFill>
              <a:latin typeface="微軟正黑體" pitchFamily="34" charset="-120"/>
              <a:ea typeface="微軟正黑體" pitchFamily="34" charset="-120"/>
            </a:rPr>
            <a:t>全國一區辦理</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不分區</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a:t>
          </a:r>
          <a:r>
            <a:rPr lang="zh-TW" altLang="en-US" sz="1800" b="1" kern="1200" dirty="0" smtClean="0">
              <a:solidFill>
                <a:srgbClr val="FF0000"/>
              </a:solidFill>
              <a:latin typeface="微軟正黑體" pitchFamily="34" charset="-120"/>
              <a:ea typeface="微軟正黑體" pitchFamily="34" charset="-120"/>
            </a:rPr>
            <a:t>應屆畢業生採集體報名或個別網路報名，非應屆畢業生採個別網路報名。</a:t>
          </a:r>
          <a:endParaRPr lang="zh-TW" altLang="en-US" sz="1800" b="1" kern="1200" dirty="0">
            <a:solidFill>
              <a:srgbClr val="FF0000"/>
            </a:solidFill>
            <a:latin typeface="微軟正黑體" pitchFamily="34" charset="-120"/>
            <a:ea typeface="微軟正黑體" pitchFamily="34" charset="-120"/>
          </a:endParaRPr>
        </a:p>
        <a:p>
          <a:pPr marL="171450" lvl="1" indent="-171450" algn="l" defTabSz="800100">
            <a:lnSpc>
              <a:spcPts val="3000"/>
            </a:lnSpc>
            <a:spcBef>
              <a:spcPct val="0"/>
            </a:spcBef>
            <a:spcAft>
              <a:spcPct val="15000"/>
            </a:spcAft>
            <a:buChar char="••"/>
          </a:pPr>
          <a:r>
            <a:rPr lang="zh-TW" altLang="en-US" sz="1800" b="1" kern="1200" dirty="0" smtClean="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smtClean="0">
              <a:solidFill>
                <a:schemeClr val="tx1"/>
              </a:solidFill>
              <a:latin typeface="微軟正黑體" pitchFamily="34" charset="-120"/>
              <a:ea typeface="微軟正黑體" pitchFamily="34" charset="-120"/>
            </a:rPr>
            <a:t>7</a:t>
          </a:r>
          <a:r>
            <a:rPr lang="zh-TW" altLang="en-US" sz="1800" b="1" kern="1200" dirty="0" smtClean="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1"/>
              </a:solidFill>
              <a:latin typeface="微軟正黑體" pitchFamily="34" charset="-120"/>
              <a:ea typeface="微軟正黑體" pitchFamily="34" charset="-120"/>
            </a:rPr>
            <a:t>護理科及國立五專採計國中教育會考成績。</a:t>
          </a:r>
          <a:endParaRPr lang="zh-TW" altLang="en-US" sz="18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a:t>
          </a:r>
          <a:r>
            <a:rPr lang="zh-TW" altLang="en-US" sz="1800" b="1" kern="1200" dirty="0" smtClean="0">
              <a:solidFill>
                <a:schemeClr val="tx1"/>
              </a:solidFill>
              <a:latin typeface="微軟正黑體" pitchFamily="34" charset="-120"/>
              <a:ea typeface="微軟正黑體" pitchFamily="34" charset="-120"/>
            </a:rPr>
            <a:t>五專</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護理科除外</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由</a:t>
          </a:r>
          <a:r>
            <a:rPr lang="zh-TW" altLang="en-US" sz="1800" b="1" kern="1200" dirty="0">
              <a:solidFill>
                <a:schemeClr val="tx1"/>
              </a:solidFill>
              <a:latin typeface="微軟正黑體" pitchFamily="34" charset="-120"/>
              <a:ea typeface="微軟正黑體" pitchFamily="34" charset="-120"/>
            </a:rPr>
            <a:t>各</a:t>
          </a:r>
          <a:r>
            <a:rPr lang="zh-TW" altLang="en-US" sz="1800" b="1" kern="1200" dirty="0" smtClean="0">
              <a:solidFill>
                <a:schemeClr val="tx1"/>
              </a:solidFill>
              <a:latin typeface="微軟正黑體" pitchFamily="34" charset="-120"/>
              <a:ea typeface="微軟正黑體" pitchFamily="34" charset="-120"/>
            </a:rPr>
            <a:t>校決定</a:t>
          </a:r>
          <a:r>
            <a:rPr lang="zh-TW" altLang="en-US" sz="1800" b="1" kern="1200" dirty="0">
              <a:solidFill>
                <a:schemeClr val="tx1"/>
              </a:solidFill>
              <a:latin typeface="微軟正黑體" pitchFamily="34" charset="-120"/>
              <a:ea typeface="微軟正黑體" pitchFamily="34" charset="-120"/>
            </a:rPr>
            <a:t>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644" y="55644"/>
        <a:ext cx="1028575" cy="2697128"/>
      </dsp:txXfrm>
    </dsp:sp>
    <dsp:sp modelId="{0874A851-733E-4C68-A5B9-C63601CD053F}">
      <dsp:nvSpPr>
        <dsp:cNvPr id="0" name=""/>
        <dsp:cNvSpPr/>
      </dsp:nvSpPr>
      <dsp:spPr>
        <a:xfrm rot="5400000">
          <a:off x="4189901" y="67480"/>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smtClean="0">
              <a:latin typeface="微軟正黑體" pitchFamily="34" charset="-120"/>
              <a:ea typeface="微軟正黑體" pitchFamily="34" charset="-120"/>
            </a:rPr>
            <a:t>佔五專各校科組核定招生名額</a:t>
          </a:r>
          <a:r>
            <a:rPr lang="en-US" altLang="zh-TW" sz="1800" b="1" i="0" kern="1200" dirty="0" smtClean="0">
              <a:latin typeface="微軟正黑體" pitchFamily="34" charset="-120"/>
              <a:ea typeface="微軟正黑體" pitchFamily="34" charset="-120"/>
            </a:rPr>
            <a:t>60%-100%</a:t>
          </a:r>
          <a:r>
            <a:rPr lang="zh-TW" altLang="en-US" sz="1800" b="1" i="0" kern="1200" dirty="0" smtClean="0">
              <a:latin typeface="微軟正黑體" pitchFamily="34" charset="-120"/>
              <a:ea typeface="微軟正黑體" pitchFamily="34" charset="-120"/>
            </a:rPr>
            <a:t>。</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smtClean="0">
              <a:latin typeface="微軟正黑體" pitchFamily="34" charset="-120"/>
              <a:ea typeface="微軟正黑體" pitchFamily="34" charset="-120"/>
            </a:rPr>
            <a:t>採網路選填志願，考生可不限地區、學校、科組，至多可選擇</a:t>
          </a:r>
          <a:r>
            <a:rPr lang="en-US" altLang="zh-TW" sz="1800" b="1" i="0" kern="1200" dirty="0" smtClean="0">
              <a:latin typeface="微軟正黑體" pitchFamily="34" charset="-120"/>
              <a:ea typeface="微軟正黑體" pitchFamily="34" charset="-120"/>
            </a:rPr>
            <a:t>30</a:t>
          </a:r>
          <a:r>
            <a:rPr lang="zh-TW" altLang="zh-TW" sz="1800" b="1" i="0" kern="1200" dirty="0" smtClean="0">
              <a:latin typeface="微軟正黑體" pitchFamily="34" charset="-120"/>
              <a:ea typeface="微軟正黑體" pitchFamily="34" charset="-120"/>
            </a:rPr>
            <a:t>個五專招生科組志願。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3087555"/>
        <a:ext cx="6879501" cy="887355"/>
      </dsp:txXfrm>
    </dsp:sp>
    <dsp:sp modelId="{612C8EBA-AECD-4375-B086-FF608DEEDB88}">
      <dsp:nvSpPr>
        <dsp:cNvPr id="0" name=""/>
        <dsp:cNvSpPr/>
      </dsp:nvSpPr>
      <dsp:spPr>
        <a:xfrm>
          <a:off x="10318" y="2991155"/>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64273" y="3045110"/>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smtClean="0">
              <a:latin typeface="微軟正黑體" pitchFamily="34" charset="-120"/>
              <a:ea typeface="微軟正黑體" pitchFamily="34" charset="-120"/>
            </a:rPr>
            <a:t>5</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18-22</a:t>
          </a:r>
          <a:r>
            <a:rPr lang="zh-TW" altLang="en-US" sz="2000" b="1" kern="1200" dirty="0" smtClean="0">
              <a:latin typeface="微軟正黑體" pitchFamily="34" charset="-120"/>
              <a:ea typeface="微軟正黑體" pitchFamily="34" charset="-120"/>
            </a:rPr>
            <a:t>日報名</a:t>
          </a:r>
          <a:endParaRPr lang="zh-TW" altLang="en-US" sz="2000" b="1" kern="1200" dirty="0">
            <a:latin typeface="微軟正黑體" pitchFamily="34" charset="-120"/>
            <a:ea typeface="微軟正黑體" pitchFamily="34" charset="-120"/>
          </a:endParaRPr>
        </a:p>
        <a:p>
          <a:pPr marL="228600" lvl="1" indent="-228600" algn="l" defTabSz="889000">
            <a:lnSpc>
              <a:spcPts val="2400"/>
            </a:lnSpc>
            <a:spcBef>
              <a:spcPct val="0"/>
            </a:spcBef>
            <a:spcAft>
              <a:spcPct val="15000"/>
            </a:spcAft>
            <a:buChar char="••"/>
          </a:pPr>
          <a:r>
            <a:rPr lang="en-US" altLang="zh-TW" sz="2000" b="1" kern="1200" dirty="0" smtClean="0">
              <a:latin typeface="微軟正黑體" pitchFamily="34" charset="-120"/>
              <a:ea typeface="微軟正黑體" pitchFamily="34" charset="-120"/>
            </a:rPr>
            <a:t>6</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4-9</a:t>
          </a:r>
          <a:r>
            <a:rPr lang="zh-TW" altLang="en-US" sz="2000" b="1" kern="1200" dirty="0" smtClean="0">
              <a:latin typeface="微軟正黑體" pitchFamily="34" charset="-120"/>
              <a:ea typeface="微軟正黑體" pitchFamily="34" charset="-120"/>
            </a:rPr>
            <a:t>日志願選填</a:t>
          </a:r>
          <a:endParaRPr lang="zh-TW" altLang="en-US" sz="2000" b="1" kern="1200" dirty="0">
            <a:latin typeface="微軟正黑體" pitchFamily="34" charset="-120"/>
            <a:ea typeface="微軟正黑體" pitchFamily="34" charset="-120"/>
          </a:endParaRPr>
        </a:p>
        <a:p>
          <a:pPr marL="228600" lvl="1" indent="-228600" algn="l" defTabSz="889000">
            <a:lnSpc>
              <a:spcPts val="2400"/>
            </a:lnSpc>
            <a:spcBef>
              <a:spcPct val="0"/>
            </a:spcBef>
            <a:spcAft>
              <a:spcPct val="15000"/>
            </a:spcAft>
            <a:buChar char="••"/>
          </a:pPr>
          <a:r>
            <a:rPr lang="en-US" altLang="zh-TW" sz="2000" b="1" kern="1200" dirty="0" smtClean="0">
              <a:latin typeface="微軟正黑體" pitchFamily="34" charset="-120"/>
              <a:ea typeface="微軟正黑體" pitchFamily="34" charset="-120"/>
            </a:rPr>
            <a:t>6</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11</a:t>
          </a:r>
          <a:r>
            <a:rPr lang="zh-TW" altLang="en-US" sz="2000" b="1" kern="1200" dirty="0" smtClean="0">
              <a:latin typeface="微軟正黑體" pitchFamily="34" charset="-120"/>
              <a:ea typeface="微軟正黑體" pitchFamily="34" charset="-120"/>
            </a:rPr>
            <a:t>日放榜、</a:t>
          </a:r>
          <a:r>
            <a:rPr lang="en-US" altLang="zh-TW" sz="2000" b="1" kern="1200" dirty="0" smtClean="0">
              <a:latin typeface="微軟正黑體" pitchFamily="34" charset="-120"/>
              <a:ea typeface="微軟正黑體" pitchFamily="34" charset="-120"/>
            </a:rPr>
            <a:t>6</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15</a:t>
          </a:r>
          <a:r>
            <a:rPr lang="zh-TW" altLang="en-US" sz="2000" b="1" kern="1200" dirty="0" smtClean="0">
              <a:latin typeface="微軟正黑體" pitchFamily="34" charset="-120"/>
              <a:ea typeface="微軟正黑體" pitchFamily="34" charset="-120"/>
            </a:rPr>
            <a:t>日報到</a:t>
          </a:r>
          <a:endParaRPr lang="zh-TW" altLang="en-US" sz="2000" b="1" kern="1200" dirty="0">
            <a:latin typeface="微軟正黑體" pitchFamily="34" charset="-120"/>
            <a:ea typeface="微軟正黑體" pitchFamily="34" charset="-120"/>
          </a:endParaRPr>
        </a:p>
      </dsp:txBody>
      <dsp:txXfrm rot="-5400000">
        <a:off x="1160682" y="4204914"/>
        <a:ext cx="6899010" cy="1064141"/>
      </dsp:txXfrm>
    </dsp:sp>
    <dsp:sp modelId="{95F09A83-74EB-4EC8-AD6D-6E463ED96453}">
      <dsp:nvSpPr>
        <dsp:cNvPr id="0" name=""/>
        <dsp:cNvSpPr/>
      </dsp:nvSpPr>
      <dsp:spPr>
        <a:xfrm>
          <a:off x="1838" y="4119111"/>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58408" y="4175681"/>
        <a:ext cx="1045702" cy="11226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考生依通知單指定地點參加現場登記分發報到</a:t>
          </a:r>
          <a:endParaRPr lang="en-US" altLang="zh-TW" sz="2400" b="1" kern="1200" dirty="0" smtClean="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smtClean="0">
              <a:latin typeface="微軟正黑體" pitchFamily="34" charset="-120"/>
              <a:ea typeface="微軟正黑體" pitchFamily="34" charset="-120"/>
            </a:rPr>
            <a:t>109</a:t>
          </a:r>
          <a:r>
            <a:rPr lang="zh-TW" altLang="en-US" sz="2400" b="1" kern="1200" dirty="0" smtClean="0">
              <a:latin typeface="微軟正黑體" pitchFamily="34" charset="-120"/>
              <a:ea typeface="微軟正黑體" pitchFamily="34" charset="-120"/>
            </a:rPr>
            <a:t>年</a:t>
          </a:r>
          <a:r>
            <a:rPr lang="en-US" altLang="zh-TW" sz="2400" b="1" kern="1200" dirty="0" smtClean="0">
              <a:latin typeface="微軟正黑體" pitchFamily="34" charset="-120"/>
              <a:ea typeface="微軟正黑體" pitchFamily="34" charset="-120"/>
            </a:rPr>
            <a:t>7</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9</a:t>
          </a:r>
          <a:r>
            <a:rPr lang="zh-TW" altLang="en-US" sz="2400" b="1" kern="1200" dirty="0" smtClean="0">
              <a:latin typeface="微軟正黑體" pitchFamily="34" charset="-120"/>
              <a:ea typeface="微軟正黑體" pitchFamily="34" charset="-120"/>
            </a:rPr>
            <a:t>日</a:t>
          </a:r>
          <a:endParaRPr lang="zh-TW" altLang="en-US" sz="2400" b="1" kern="1200" dirty="0">
            <a:latin typeface="微軟正黑體" pitchFamily="34" charset="-120"/>
            <a:ea typeface="微軟正黑體" pitchFamily="34" charset="-120"/>
          </a:endParaRP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五專招生學校寄發免試入學現場登記分發通知單</a:t>
          </a:r>
          <a:endParaRPr lang="en-US" altLang="zh-TW" sz="2400" b="1" kern="1200" dirty="0" smtClean="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smtClean="0">
              <a:latin typeface="微軟正黑體" pitchFamily="34" charset="-120"/>
              <a:ea typeface="微軟正黑體" pitchFamily="34" charset="-120"/>
            </a:rPr>
            <a:t>109</a:t>
          </a:r>
          <a:r>
            <a:rPr lang="zh-TW" altLang="en-US" sz="2400" b="1" kern="1200" dirty="0" smtClean="0">
              <a:latin typeface="微軟正黑體" pitchFamily="34" charset="-120"/>
              <a:ea typeface="微軟正黑體" pitchFamily="34" charset="-120"/>
            </a:rPr>
            <a:t>年</a:t>
          </a:r>
          <a:r>
            <a:rPr lang="en-US" altLang="zh-TW" sz="2400" b="1" kern="1200" dirty="0" smtClean="0">
              <a:latin typeface="微軟正黑體" pitchFamily="34" charset="-120"/>
              <a:ea typeface="微軟正黑體" pitchFamily="34" charset="-120"/>
            </a:rPr>
            <a:t>7</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3</a:t>
          </a:r>
          <a:r>
            <a:rPr lang="zh-TW" altLang="en-US" sz="2400" b="1" kern="1200" dirty="0" smtClean="0">
              <a:latin typeface="微軟正黑體" pitchFamily="34" charset="-120"/>
              <a:ea typeface="微軟正黑體" pitchFamily="34" charset="-120"/>
            </a:rPr>
            <a:t>日</a:t>
          </a:r>
          <a:endParaRPr lang="zh-TW" altLang="en-US" sz="2400" b="1" kern="1200" dirty="0">
            <a:latin typeface="微軟正黑體" pitchFamily="34" charset="-120"/>
            <a:ea typeface="微軟正黑體" pitchFamily="34" charset="-120"/>
          </a:endParaRP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五專免試入學報名</a:t>
          </a:r>
          <a:endParaRPr lang="en-US" altLang="zh-TW" sz="2400" b="1" kern="1200" dirty="0" smtClean="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smtClean="0">
              <a:latin typeface="微軟正黑體" pitchFamily="34" charset="-120"/>
              <a:ea typeface="微軟正黑體" pitchFamily="34" charset="-120"/>
            </a:rPr>
            <a:t>109</a:t>
          </a:r>
          <a:r>
            <a:rPr lang="zh-TW" altLang="en-US" sz="2400" b="1" kern="1200" dirty="0" smtClean="0">
              <a:latin typeface="微軟正黑體" pitchFamily="34" charset="-120"/>
              <a:ea typeface="微軟正黑體" pitchFamily="34" charset="-120"/>
            </a:rPr>
            <a:t>年</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18</a:t>
          </a:r>
          <a:r>
            <a:rPr lang="zh-TW" altLang="en-US" sz="2400" b="1" kern="1200" dirty="0" smtClean="0">
              <a:latin typeface="微軟正黑體" pitchFamily="34" charset="-120"/>
              <a:ea typeface="微軟正黑體" pitchFamily="34" charset="-120"/>
            </a:rPr>
            <a:t>日</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29</a:t>
          </a:r>
          <a:r>
            <a:rPr lang="zh-TW" altLang="en-US" sz="2400" b="1" kern="1200" dirty="0" smtClean="0">
              <a:latin typeface="微軟正黑體" pitchFamily="34" charset="-120"/>
              <a:ea typeface="微軟正黑體" pitchFamily="34" charset="-120"/>
            </a:rPr>
            <a:t>日</a:t>
          </a:r>
          <a:endParaRPr lang="zh-TW" altLang="en-US" sz="2400" b="1" kern="1200" dirty="0">
            <a:latin typeface="微軟正黑體" pitchFamily="34" charset="-120"/>
            <a:ea typeface="微軟正黑體" pitchFamily="34" charset="-120"/>
          </a:endParaRP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70C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公私立國民中學應屆、非應屆畢業生或具同等學力者</a:t>
          </a:r>
          <a:endParaRPr lang="zh-TW" altLang="en-US" sz="2400" b="1" kern="1200" dirty="0">
            <a:latin typeface="微軟正黑體" pitchFamily="34" charset="-120"/>
            <a:ea typeface="微軟正黑體" pitchFamily="34" charset="-120"/>
          </a:endParaRPr>
        </a:p>
      </dsp:txBody>
      <dsp:txXfrm rot="10800000">
        <a:off x="0" y="1836"/>
        <a:ext cx="7560840" cy="9684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1303"/>
          <a:ext cx="8136904" cy="734220"/>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北區五專聯合免試入學招生委員會</a:t>
          </a:r>
          <a:endParaRPr lang="zh-TW" altLang="en-US" sz="2400" b="1" kern="1200" dirty="0">
            <a:latin typeface="微軟正黑體" pitchFamily="34" charset="-120"/>
            <a:ea typeface="微軟正黑體" pitchFamily="34" charset="-120"/>
          </a:endParaRPr>
        </a:p>
      </dsp:txBody>
      <dsp:txXfrm>
        <a:off x="35842" y="37145"/>
        <a:ext cx="8065220" cy="662536"/>
      </dsp:txXfrm>
    </dsp:sp>
    <dsp:sp modelId="{73C9743A-7E25-4985-AF92-5F20D25DA47F}">
      <dsp:nvSpPr>
        <dsp:cNvPr id="0" name=""/>
        <dsp:cNvSpPr/>
      </dsp:nvSpPr>
      <dsp:spPr>
        <a:xfrm>
          <a:off x="0" y="735524"/>
          <a:ext cx="8136904" cy="969099"/>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smtClean="0">
              <a:latin typeface="微軟正黑體" pitchFamily="34" charset="-120"/>
              <a:ea typeface="微軟正黑體" pitchFamily="34" charset="-120"/>
            </a:rPr>
            <a:t>技專院校招生委員會聯合會</a:t>
          </a:r>
          <a:endParaRPr lang="zh-TW" altLang="en-US" sz="2400" b="1" kern="1200" dirty="0">
            <a:latin typeface="微軟正黑體" pitchFamily="34" charset="-120"/>
            <a:ea typeface="微軟正黑體" pitchFamily="34" charset="-120"/>
          </a:endParaRPr>
        </a:p>
        <a:p>
          <a:pPr marL="36000" lvl="1" indent="-228600" algn="l" defTabSz="1066800">
            <a:lnSpc>
              <a:spcPct val="85000"/>
            </a:lnSpc>
            <a:spcBef>
              <a:spcPct val="0"/>
            </a:spcBef>
            <a:spcAft>
              <a:spcPts val="0"/>
            </a:spcAft>
            <a:buChar char="••"/>
          </a:pPr>
          <a:r>
            <a:rPr lang="en-US" altLang="en-US" sz="2400" b="1" kern="1200" dirty="0" smtClean="0">
              <a:latin typeface="微軟正黑體" pitchFamily="34" charset="-120"/>
              <a:ea typeface="微軟正黑體" pitchFamily="34" charset="-120"/>
            </a:rPr>
            <a:t>https://</a:t>
          </a:r>
          <a:r>
            <a:rPr lang="en-US" altLang="en-US" sz="2400" b="1" kern="1200" dirty="0" err="1" smtClean="0">
              <a:latin typeface="微軟正黑體" pitchFamily="34" charset="-120"/>
              <a:ea typeface="微軟正黑體" pitchFamily="34" charset="-120"/>
            </a:rPr>
            <a:t>www.jctv.ntut.edu.tw</a:t>
          </a:r>
          <a:r>
            <a:rPr lang="en-US" altLang="en-US" sz="2400" b="1" kern="1200" dirty="0" smtClean="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0" y="735524"/>
        <a:ext cx="8136904" cy="969099"/>
      </dsp:txXfrm>
    </dsp:sp>
    <dsp:sp modelId="{61AB999C-D176-4939-B2FB-9AA0B6F55D0F}">
      <dsp:nvSpPr>
        <dsp:cNvPr id="0" name=""/>
        <dsp:cNvSpPr/>
      </dsp:nvSpPr>
      <dsp:spPr>
        <a:xfrm>
          <a:off x="0" y="1704623"/>
          <a:ext cx="8136904" cy="734220"/>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中區五專聯合免試入學招生委員會</a:t>
          </a:r>
          <a:endParaRPr lang="zh-TW" altLang="en-US" sz="2400" b="1" kern="1200" dirty="0">
            <a:latin typeface="微軟正黑體" pitchFamily="34" charset="-120"/>
            <a:ea typeface="微軟正黑體" pitchFamily="34" charset="-120"/>
          </a:endParaRPr>
        </a:p>
      </dsp:txBody>
      <dsp:txXfrm>
        <a:off x="35842" y="1740465"/>
        <a:ext cx="8065220" cy="662536"/>
      </dsp:txXfrm>
    </dsp:sp>
    <dsp:sp modelId="{4A9917CE-055A-4058-A1C1-887B9B0F90DE}">
      <dsp:nvSpPr>
        <dsp:cNvPr id="0" name=""/>
        <dsp:cNvSpPr/>
      </dsp:nvSpPr>
      <dsp:spPr>
        <a:xfrm>
          <a:off x="0" y="2438844"/>
          <a:ext cx="8136904" cy="969099"/>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smtClean="0">
              <a:latin typeface="微軟正黑體" pitchFamily="34" charset="-120"/>
              <a:ea typeface="微軟正黑體" pitchFamily="34" charset="-120"/>
            </a:rPr>
            <a:t>仁德醫護管理專科學校</a:t>
          </a:r>
          <a:endParaRPr lang="zh-TW" altLang="en-US" sz="2400" b="1" kern="1200" dirty="0">
            <a:latin typeface="微軟正黑體" pitchFamily="34" charset="-120"/>
            <a:ea typeface="微軟正黑體" pitchFamily="34" charset="-120"/>
          </a:endParaRPr>
        </a:p>
        <a:p>
          <a:pPr marL="36000" lvl="1" indent="-228600" algn="l" defTabSz="1066800">
            <a:lnSpc>
              <a:spcPct val="85000"/>
            </a:lnSpc>
            <a:spcBef>
              <a:spcPct val="0"/>
            </a:spcBef>
            <a:spcAft>
              <a:spcPts val="0"/>
            </a:spcAft>
            <a:buChar char="••"/>
          </a:pPr>
          <a:r>
            <a:rPr lang="en-US" altLang="en-US" sz="2400" b="1" kern="1200" dirty="0" smtClean="0">
              <a:latin typeface="微軟正黑體" pitchFamily="34" charset="-120"/>
              <a:ea typeface="微軟正黑體" pitchFamily="34" charset="-120"/>
            </a:rPr>
            <a:t>http://</a:t>
          </a:r>
          <a:r>
            <a:rPr lang="en-US" altLang="en-US" sz="2400" b="1" kern="1200" dirty="0" err="1" smtClean="0">
              <a:latin typeface="微軟正黑體" pitchFamily="34" charset="-120"/>
              <a:ea typeface="微軟正黑體" pitchFamily="34" charset="-120"/>
            </a:rPr>
            <a:t>exam.jente.edu.tw</a:t>
          </a:r>
          <a:r>
            <a:rPr lang="en-US" altLang="en-US"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 </a:t>
          </a:r>
          <a:endParaRPr lang="zh-TW" altLang="en-US" sz="2400" b="1" kern="1200" dirty="0">
            <a:latin typeface="微軟正黑體" pitchFamily="34" charset="-120"/>
            <a:ea typeface="微軟正黑體" pitchFamily="34" charset="-120"/>
          </a:endParaRPr>
        </a:p>
      </dsp:txBody>
      <dsp:txXfrm>
        <a:off x="0" y="2438844"/>
        <a:ext cx="8136904" cy="969099"/>
      </dsp:txXfrm>
    </dsp:sp>
    <dsp:sp modelId="{03A3536C-C272-4F07-8157-FF67CBDA6275}">
      <dsp:nvSpPr>
        <dsp:cNvPr id="0" name=""/>
        <dsp:cNvSpPr/>
      </dsp:nvSpPr>
      <dsp:spPr>
        <a:xfrm>
          <a:off x="0" y="3407944"/>
          <a:ext cx="8136904" cy="734220"/>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南區五專聯合免試入學招生委員會</a:t>
          </a:r>
          <a:endParaRPr lang="zh-TW" altLang="en-US" sz="2400" b="1" kern="1200" dirty="0">
            <a:latin typeface="微軟正黑體" pitchFamily="34" charset="-120"/>
            <a:ea typeface="微軟正黑體" pitchFamily="34" charset="-120"/>
          </a:endParaRPr>
        </a:p>
      </dsp:txBody>
      <dsp:txXfrm>
        <a:off x="35842" y="3443786"/>
        <a:ext cx="8065220" cy="662536"/>
      </dsp:txXfrm>
    </dsp:sp>
    <dsp:sp modelId="{ECAEA49A-D905-45C8-89D4-A595F7C9251E}">
      <dsp:nvSpPr>
        <dsp:cNvPr id="0" name=""/>
        <dsp:cNvSpPr/>
      </dsp:nvSpPr>
      <dsp:spPr>
        <a:xfrm>
          <a:off x="0" y="4142164"/>
          <a:ext cx="8136904" cy="969099"/>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Char char="••"/>
            <a:tabLst/>
            <a:defRPr/>
          </a:pPr>
          <a:r>
            <a:rPr lang="zh-TW" altLang="en-US" sz="2400" b="1" kern="1200" dirty="0" smtClean="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Char char="••"/>
            <a:tabLst/>
            <a:defRPr/>
          </a:pPr>
          <a:r>
            <a:rPr lang="en-US" altLang="en-US" sz="2400" b="1" kern="1200" dirty="0" smtClean="0">
              <a:latin typeface="微軟正黑體" pitchFamily="34" charset="-120"/>
              <a:ea typeface="微軟正黑體" pitchFamily="34" charset="-120"/>
            </a:rPr>
            <a:t>http://</a:t>
          </a:r>
          <a:r>
            <a:rPr lang="en-US" altLang="en-US" sz="2400" b="1" kern="1200" dirty="0" err="1" smtClean="0">
              <a:latin typeface="微軟正黑體" pitchFamily="34" charset="-120"/>
              <a:ea typeface="微軟正黑體" pitchFamily="34" charset="-120"/>
            </a:rPr>
            <a:t>www.nkuht.edu.tw</a:t>
          </a:r>
          <a:r>
            <a:rPr lang="en-US" altLang="en-US" sz="2400" b="1" kern="1200" dirty="0" smtClean="0">
              <a:latin typeface="微軟正黑體" pitchFamily="34" charset="-120"/>
              <a:ea typeface="微軟正黑體" pitchFamily="34" charset="-120"/>
            </a:rPr>
            <a:t>/</a:t>
          </a:r>
          <a:endParaRPr lang="zh-TW" altLang="en-US" sz="2400" b="1" kern="1200" dirty="0" smtClean="0">
            <a:latin typeface="微軟正黑體" pitchFamily="34" charset="-120"/>
            <a:ea typeface="微軟正黑體" pitchFamily="34" charset="-120"/>
          </a:endParaRPr>
        </a:p>
      </dsp:txBody>
      <dsp:txXfrm>
        <a:off x="0" y="4142164"/>
        <a:ext cx="8136904" cy="9690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1419" y="-883442"/>
          <a:ext cx="2085467"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降必修學分，調高選修學分</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開設多種選修課程</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增加校訂必修</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每週有</a:t>
          </a:r>
          <a:r>
            <a:rPr lang="en-US" altLang="zh-TW" sz="1800" kern="1200" dirty="0" smtClean="0">
              <a:latin typeface="微軟正黑體" panose="020B0604030504040204" pitchFamily="34" charset="-120"/>
              <a:ea typeface="微軟正黑體" panose="020B0604030504040204" pitchFamily="34" charset="-120"/>
            </a:rPr>
            <a:t>2-3</a:t>
          </a:r>
          <a:r>
            <a:rPr lang="zh-TW" altLang="en-US" sz="1800" kern="1200" dirty="0" smtClean="0">
              <a:latin typeface="微軟正黑體" panose="020B0604030504040204" pitchFamily="34" charset="-120"/>
              <a:ea typeface="微軟正黑體" panose="020B0604030504040204" pitchFamily="34" charset="-120"/>
            </a:rPr>
            <a:t>節彈性學習時間</a:t>
          </a:r>
          <a:endParaRPr lang="zh-TW" altLang="en-US" sz="1800" kern="1200" dirty="0">
            <a:latin typeface="微軟正黑體" panose="020B0604030504040204" pitchFamily="34" charset="-120"/>
            <a:ea typeface="微軟正黑體" panose="020B0604030504040204" pitchFamily="34" charset="-120"/>
          </a:endParaRPr>
        </a:p>
      </dsp:txBody>
      <dsp:txXfrm rot="-5400000">
        <a:off x="467975" y="101806"/>
        <a:ext cx="3750551" cy="1881859"/>
      </dsp:txXfrm>
    </dsp:sp>
    <dsp:sp modelId="{2C0174EA-BE44-46C7-9F45-4C460D2AE35A}">
      <dsp:nvSpPr>
        <dsp:cNvPr id="0" name=""/>
        <dsp:cNvSpPr/>
      </dsp:nvSpPr>
      <dsp:spPr>
        <a:xfrm>
          <a:off x="149" y="52"/>
          <a:ext cx="467825" cy="208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anose="020B0604030504040204" pitchFamily="34" charset="-120"/>
              <a:ea typeface="微軟正黑體" panose="020B0604030504040204" pitchFamily="34" charset="-120"/>
            </a:rPr>
            <a:t>普高</a:t>
          </a:r>
          <a:endParaRPr lang="zh-TW" altLang="en-US" sz="3200" kern="1200" dirty="0">
            <a:latin typeface="微軟正黑體" panose="020B0604030504040204" pitchFamily="34" charset="-120"/>
            <a:ea typeface="微軟正黑體" panose="020B0604030504040204" pitchFamily="34" charset="-120"/>
          </a:endParaRPr>
        </a:p>
      </dsp:txBody>
      <dsp:txXfrm>
        <a:off x="22986" y="22889"/>
        <a:ext cx="422151" cy="2039693"/>
      </dsp:txXfrm>
    </dsp:sp>
    <dsp:sp modelId="{6FEF828C-376D-406C-92A1-BCB86178FAFD}">
      <dsp:nvSpPr>
        <dsp:cNvPr id="0" name=""/>
        <dsp:cNvSpPr/>
      </dsp:nvSpPr>
      <dsp:spPr>
        <a:xfrm rot="5400000">
          <a:off x="1381655" y="1304402"/>
          <a:ext cx="2014881" cy="3856037"/>
        </a:xfrm>
        <a:prstGeom prst="round2SameRect">
          <a:avLst/>
        </a:prstGeom>
        <a:solidFill>
          <a:srgbClr val="FFCC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新增</a:t>
          </a:r>
          <a:r>
            <a:rPr lang="en-US" altLang="zh-TW" sz="1800" kern="1200" dirty="0" smtClean="0">
              <a:latin typeface="微軟正黑體" panose="020B0604030504040204" pitchFamily="34" charset="-120"/>
              <a:ea typeface="微軟正黑體" panose="020B0604030504040204" pitchFamily="34" charset="-120"/>
            </a:rPr>
            <a:t>15-30</a:t>
          </a:r>
          <a:r>
            <a:rPr lang="zh-TW" altLang="en-US" sz="1800" kern="1200" dirty="0" smtClean="0">
              <a:latin typeface="微軟正黑體" panose="020B0604030504040204" pitchFamily="34" charset="-120"/>
              <a:ea typeface="微軟正黑體" panose="020B0604030504040204" pitchFamily="34" charset="-120"/>
            </a:rPr>
            <a:t>學分的實習課程</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開放多元選修課程</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實習科目新增技能領域實習課程</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增加彈性學習時間</a:t>
          </a:r>
          <a:endParaRPr lang="zh-TW" altLang="en-US" sz="1800" kern="1200" dirty="0">
            <a:latin typeface="微軟正黑體" panose="020B0604030504040204" pitchFamily="34" charset="-120"/>
            <a:ea typeface="微軟正黑體" panose="020B0604030504040204" pitchFamily="34" charset="-120"/>
          </a:endParaRPr>
        </a:p>
      </dsp:txBody>
      <dsp:txXfrm rot="-5400000">
        <a:off x="461077" y="2323338"/>
        <a:ext cx="3757679" cy="1818165"/>
      </dsp:txXfrm>
    </dsp:sp>
    <dsp:sp modelId="{21705F11-8A62-4CC8-9E23-05276B236254}">
      <dsp:nvSpPr>
        <dsp:cNvPr id="0" name=""/>
        <dsp:cNvSpPr/>
      </dsp:nvSpPr>
      <dsp:spPr>
        <a:xfrm>
          <a:off x="149" y="2189737"/>
          <a:ext cx="460928" cy="208536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anose="020B0604030504040204" pitchFamily="34" charset="-120"/>
              <a:ea typeface="微軟正黑體" panose="020B0604030504040204" pitchFamily="34" charset="-120"/>
            </a:rPr>
            <a:t>技  高</a:t>
          </a:r>
          <a:r>
            <a:rPr lang="en-US" altLang="zh-TW" sz="1800" kern="1200" dirty="0" smtClean="0">
              <a:latin typeface="微軟正黑體" panose="020B0604030504040204" pitchFamily="34" charset="-120"/>
              <a:ea typeface="微軟正黑體" panose="020B0604030504040204" pitchFamily="34" charset="-120"/>
            </a:rPr>
            <a:t>(</a:t>
          </a:r>
          <a:r>
            <a:rPr lang="zh-TW" altLang="en-US" sz="1800" kern="1200" dirty="0" smtClean="0">
              <a:latin typeface="微軟正黑體" panose="020B0604030504040204" pitchFamily="34" charset="-120"/>
              <a:ea typeface="微軟正黑體" panose="020B0604030504040204" pitchFamily="34" charset="-120"/>
            </a:rPr>
            <a:t>高職</a:t>
          </a:r>
          <a:r>
            <a:rPr lang="en-US" altLang="zh-TW" sz="1800" kern="1200" dirty="0" smtClean="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sp:txBody>
      <dsp:txXfrm>
        <a:off x="22650" y="2212238"/>
        <a:ext cx="415926" cy="20403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5033" y="-887056"/>
          <a:ext cx="2078238"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2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繁星推薦、申請入學時程延後</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2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減少採計的考科</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2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學測數學將分成</a:t>
          </a:r>
          <a:r>
            <a:rPr lang="en-US" altLang="zh-TW" sz="1800" kern="1200" dirty="0" smtClean="0">
              <a:latin typeface="微軟正黑體" panose="020B0604030504040204" pitchFamily="34" charset="-120"/>
              <a:ea typeface="微軟正黑體" panose="020B0604030504040204" pitchFamily="34" charset="-120"/>
            </a:rPr>
            <a:t>A</a:t>
          </a:r>
          <a:r>
            <a:rPr lang="zh-TW" altLang="en-US" sz="1800" kern="1200" dirty="0" smtClean="0">
              <a:latin typeface="微軟正黑體" panose="020B0604030504040204" pitchFamily="34" charset="-120"/>
              <a:ea typeface="微軟正黑體" panose="020B0604030504040204" pitchFamily="34" charset="-120"/>
            </a:rPr>
            <a:t>、</a:t>
          </a:r>
          <a:r>
            <a:rPr lang="en-US" altLang="zh-TW" sz="1800" kern="1200" dirty="0" smtClean="0">
              <a:latin typeface="微軟正黑體" panose="020B0604030504040204" pitchFamily="34" charset="-120"/>
              <a:ea typeface="微軟正黑體" panose="020B0604030504040204" pitchFamily="34" charset="-120"/>
            </a:rPr>
            <a:t>B</a:t>
          </a:r>
          <a:r>
            <a:rPr lang="zh-TW" altLang="en-US" sz="1800" kern="1200" dirty="0" smtClean="0">
              <a:latin typeface="微軟正黑體" panose="020B0604030504040204" pitchFamily="34" charset="-120"/>
              <a:ea typeface="微軟正黑體" panose="020B0604030504040204" pitchFamily="34" charset="-120"/>
            </a:rPr>
            <a:t>兩考科</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2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學測與分科測驗將考選擇題與非選題的混合題型</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2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採計學習歷程檔案</a:t>
          </a:r>
          <a:endParaRPr lang="zh-TW" altLang="en-US" sz="1800" kern="1200" dirty="0">
            <a:latin typeface="微軟正黑體" panose="020B0604030504040204" pitchFamily="34" charset="-120"/>
            <a:ea typeface="微軟正黑體" panose="020B0604030504040204" pitchFamily="34" charset="-120"/>
          </a:endParaRPr>
        </a:p>
      </dsp:txBody>
      <dsp:txXfrm rot="-5400000">
        <a:off x="467975" y="101453"/>
        <a:ext cx="3750904" cy="1875336"/>
      </dsp:txXfrm>
    </dsp:sp>
    <dsp:sp modelId="{2C0174EA-BE44-46C7-9F45-4C460D2AE35A}">
      <dsp:nvSpPr>
        <dsp:cNvPr id="0" name=""/>
        <dsp:cNvSpPr/>
      </dsp:nvSpPr>
      <dsp:spPr>
        <a:xfrm>
          <a:off x="149" y="52"/>
          <a:ext cx="467825" cy="2078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3200"/>
            </a:lnSpc>
            <a:spcBef>
              <a:spcPct val="0"/>
            </a:spcBef>
            <a:spcAft>
              <a:spcPts val="0"/>
            </a:spcAft>
          </a:pPr>
          <a:r>
            <a:rPr lang="zh-TW" altLang="en-US" sz="2800" kern="1200" dirty="0" smtClean="0">
              <a:latin typeface="微軟正黑體" panose="020B0604030504040204" pitchFamily="34" charset="-120"/>
              <a:ea typeface="微軟正黑體" panose="020B0604030504040204" pitchFamily="34" charset="-120"/>
            </a:rPr>
            <a:t>大學</a:t>
          </a:r>
          <a:endParaRPr lang="en-US" altLang="zh-TW" sz="2800" kern="1200" dirty="0" smtClean="0">
            <a:latin typeface="微軟正黑體" panose="020B0604030504040204" pitchFamily="34" charset="-120"/>
            <a:ea typeface="微軟正黑體" panose="020B0604030504040204" pitchFamily="34" charset="-120"/>
          </a:endParaRPr>
        </a:p>
        <a:p>
          <a:pPr lvl="0" algn="ctr" defTabSz="1244600">
            <a:lnSpc>
              <a:spcPts val="3200"/>
            </a:lnSpc>
            <a:spcBef>
              <a:spcPct val="0"/>
            </a:spcBef>
            <a:spcAft>
              <a:spcPts val="0"/>
            </a:spcAft>
          </a:pPr>
          <a:r>
            <a:rPr lang="zh-TW" altLang="en-US" sz="2800" kern="1200" dirty="0" smtClean="0">
              <a:latin typeface="微軟正黑體" panose="020B0604030504040204" pitchFamily="34" charset="-120"/>
              <a:ea typeface="微軟正黑體" panose="020B0604030504040204" pitchFamily="34" charset="-120"/>
            </a:rPr>
            <a:t>考招</a:t>
          </a:r>
          <a:endParaRPr lang="zh-TW" altLang="en-US" sz="2800" kern="1200" dirty="0">
            <a:latin typeface="微軟正黑體" panose="020B0604030504040204" pitchFamily="34" charset="-120"/>
            <a:ea typeface="微軟正黑體" panose="020B0604030504040204" pitchFamily="34" charset="-120"/>
          </a:endParaRPr>
        </a:p>
      </dsp:txBody>
      <dsp:txXfrm>
        <a:off x="22986" y="22889"/>
        <a:ext cx="422151" cy="2032465"/>
      </dsp:txXfrm>
    </dsp:sp>
    <dsp:sp modelId="{6FEF828C-376D-406C-92A1-BCB86178FAFD}">
      <dsp:nvSpPr>
        <dsp:cNvPr id="0" name=""/>
        <dsp:cNvSpPr/>
      </dsp:nvSpPr>
      <dsp:spPr>
        <a:xfrm rot="5400000">
          <a:off x="1385147" y="1293198"/>
          <a:ext cx="2007897" cy="3856037"/>
        </a:xfrm>
        <a:prstGeom prst="round2SameRect">
          <a:avLst/>
        </a:prstGeom>
        <a:solidFill>
          <a:srgbClr val="FFCC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考科調整</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各校科系權重可自由設定</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技優甄審將對準乙級技術士證的對應性</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管道名額比例將調整</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2400"/>
            </a:lnSpc>
            <a:spcBef>
              <a:spcPct val="0"/>
            </a:spcBef>
            <a:spcAft>
              <a:spcPts val="0"/>
            </a:spcAft>
            <a:buChar char="••"/>
          </a:pPr>
          <a:r>
            <a:rPr lang="zh-TW" altLang="en-US" sz="1800" kern="1200" dirty="0" smtClean="0">
              <a:latin typeface="微軟正黑體" panose="020B0604030504040204" pitchFamily="34" charset="-120"/>
              <a:ea typeface="微軟正黑體" panose="020B0604030504040204" pitchFamily="34" charset="-120"/>
            </a:rPr>
            <a:t>甄選入學採用學習歷程檔案</a:t>
          </a:r>
          <a:endParaRPr lang="zh-TW" altLang="en-US" sz="1800" kern="1200" dirty="0">
            <a:latin typeface="微軟正黑體" panose="020B0604030504040204" pitchFamily="34" charset="-120"/>
            <a:ea typeface="微軟正黑體" panose="020B0604030504040204" pitchFamily="34" charset="-120"/>
          </a:endParaRPr>
        </a:p>
      </dsp:txBody>
      <dsp:txXfrm rot="-5400000">
        <a:off x="461078" y="2315285"/>
        <a:ext cx="3758020" cy="1811863"/>
      </dsp:txXfrm>
    </dsp:sp>
    <dsp:sp modelId="{21705F11-8A62-4CC8-9E23-05276B236254}">
      <dsp:nvSpPr>
        <dsp:cNvPr id="0" name=""/>
        <dsp:cNvSpPr/>
      </dsp:nvSpPr>
      <dsp:spPr>
        <a:xfrm>
          <a:off x="149" y="2182147"/>
          <a:ext cx="460928" cy="207813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32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技專院校</a:t>
          </a:r>
          <a:endParaRPr lang="zh-TW" altLang="en-US" sz="2800" kern="1200" dirty="0">
            <a:latin typeface="微軟正黑體" panose="020B0604030504040204" pitchFamily="34" charset="-120"/>
            <a:ea typeface="微軟正黑體" panose="020B0604030504040204" pitchFamily="34" charset="-120"/>
          </a:endParaRPr>
        </a:p>
      </dsp:txBody>
      <dsp:txXfrm>
        <a:off x="22650" y="2204648"/>
        <a:ext cx="415926" cy="20331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202C9-A29F-4281-82FD-065CE7D15F47}">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C3304-BFC2-41AD-ADAB-E6ADDCC7AE8B}">
      <dsp:nvSpPr>
        <dsp:cNvPr id="0" name=""/>
        <dsp:cNvSpPr/>
      </dsp:nvSpPr>
      <dsp:spPr>
        <a:xfrm>
          <a:off x="352913" y="0"/>
          <a:ext cx="7876686" cy="11429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3628" tIns="121920" rIns="121920" bIns="121920" numCol="1" spcCol="1270" anchor="ctr" anchorCtr="0">
          <a:noAutofit/>
        </a:bodyPr>
        <a:lstStyle/>
        <a:p>
          <a:pPr lvl="0" algn="ctr" defTabSz="2133600" rtl="0">
            <a:lnSpc>
              <a:spcPct val="90000"/>
            </a:lnSpc>
            <a:spcBef>
              <a:spcPct val="0"/>
            </a:spcBef>
            <a:spcAft>
              <a:spcPct val="35000"/>
            </a:spcAft>
          </a:pPr>
          <a:r>
            <a:rPr lang="zh-TW" altLang="en-US" sz="4800" b="1" kern="1200" dirty="0" smtClean="0">
              <a:latin typeface="微軟正黑體" pitchFamily="34" charset="-120"/>
              <a:ea typeface="微軟正黑體" pitchFamily="34" charset="-120"/>
            </a:rPr>
            <a:t>掌握志願選填秘訣</a:t>
          </a:r>
          <a:endParaRPr lang="zh-TW" altLang="en-US" sz="4800" b="1" kern="1200" dirty="0">
            <a:latin typeface="微軟正黑體" pitchFamily="34" charset="-120"/>
            <a:ea typeface="微軟正黑體" pitchFamily="34" charset="-120"/>
          </a:endParaRPr>
        </a:p>
      </dsp:txBody>
      <dsp:txXfrm>
        <a:off x="352913" y="0"/>
        <a:ext cx="7876686" cy="1142998"/>
      </dsp:txXfrm>
    </dsp:sp>
    <dsp:sp modelId="{50584712-8490-40A4-9C7B-9EA8BFBD3D2B}">
      <dsp:nvSpPr>
        <dsp:cNvPr id="0" name=""/>
        <dsp:cNvSpPr/>
      </dsp:nvSpPr>
      <dsp:spPr>
        <a:xfrm>
          <a:off x="10347" y="274043"/>
          <a:ext cx="705826" cy="7058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311572" y="0"/>
          <a:ext cx="7702392" cy="481399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8977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340689" y="3422750"/>
          <a:ext cx="4210607" cy="13912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lvl="0" algn="l"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掌握外部因素</a:t>
          </a:r>
          <a:endParaRPr lang="zh-TW" altLang="en-US" sz="3600" b="1" kern="1200" dirty="0">
            <a:latin typeface="微軟正黑體" pitchFamily="34" charset="-120"/>
            <a:ea typeface="微軟正黑體" pitchFamily="34" charset="-120"/>
          </a:endParaRPr>
        </a:p>
      </dsp:txBody>
      <dsp:txXfrm>
        <a:off x="1340689" y="3422750"/>
        <a:ext cx="4210607" cy="1391244"/>
      </dsp:txXfrm>
    </dsp:sp>
    <dsp:sp modelId="{13FE61F3-DAF2-4DFB-BBCC-8ED8B8EF7100}">
      <dsp:nvSpPr>
        <dsp:cNvPr id="0" name=""/>
        <dsp:cNvSpPr/>
      </dsp:nvSpPr>
      <dsp:spPr>
        <a:xfrm>
          <a:off x="305747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9484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lvl="0" algn="l"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核對內在因素</a:t>
          </a:r>
          <a:endParaRPr lang="zh-TW" altLang="en-US" sz="3600" b="1" kern="1200" dirty="0">
            <a:latin typeface="微軟正黑體" pitchFamily="34" charset="-120"/>
            <a:ea typeface="微軟正黑體" pitchFamily="34" charset="-120"/>
          </a:endParaRPr>
        </a:p>
      </dsp:txBody>
      <dsp:txXfrm>
        <a:off x="2894840" y="2604083"/>
        <a:ext cx="3853075" cy="649884"/>
      </dsp:txXfrm>
    </dsp:sp>
    <dsp:sp modelId="{DE5F1E9E-557E-454A-BC2F-E8BE80A5376F}">
      <dsp:nvSpPr>
        <dsp:cNvPr id="0" name=""/>
        <dsp:cNvSpPr/>
      </dsp:nvSpPr>
      <dsp:spPr>
        <a:xfrm>
          <a:off x="518333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lvl="0" algn="l"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創造未來可能性</a:t>
          </a:r>
          <a:endParaRPr lang="zh-TW" altLang="en-US" sz="3600" b="1" kern="1200" dirty="0">
            <a:latin typeface="微軟正黑體" pitchFamily="34" charset="-120"/>
            <a:ea typeface="微軟正黑體" pitchFamily="34" charset="-120"/>
          </a:endParaRPr>
        </a:p>
      </dsp:txBody>
      <dsp:txXfrm>
        <a:off x="4510814" y="1761588"/>
        <a:ext cx="4058137" cy="10704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94F8-0EC4-44E5-B602-39D745D8429F}">
      <dsp:nvSpPr>
        <dsp:cNvPr id="0" name=""/>
        <dsp:cNvSpPr/>
      </dsp:nvSpPr>
      <dsp:spPr>
        <a:xfrm>
          <a:off x="-2013000" y="-339805"/>
          <a:ext cx="2623826" cy="2623826"/>
        </a:xfrm>
        <a:prstGeom prst="blockArc">
          <a:avLst>
            <a:gd name="adj1" fmla="val 18900000"/>
            <a:gd name="adj2" fmla="val 2700000"/>
            <a:gd name="adj3" fmla="val 82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F2061-FE72-40BC-BDB6-41CAA4491558}">
      <dsp:nvSpPr>
        <dsp:cNvPr id="0" name=""/>
        <dsp:cNvSpPr/>
      </dsp:nvSpPr>
      <dsp:spPr>
        <a:xfrm>
          <a:off x="568352" y="215243"/>
          <a:ext cx="7973171" cy="158651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71611"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掌握外部因素</a:t>
          </a:r>
          <a:r>
            <a:rPr lang="en-US" altLang="zh-TW" sz="4000" b="1" kern="1200" dirty="0" smtClean="0">
              <a:latin typeface="微軟正黑體" pitchFamily="34" charset="-120"/>
              <a:ea typeface="微軟正黑體" pitchFamily="34" charset="-120"/>
            </a:rPr>
            <a:t/>
          </a:r>
          <a:br>
            <a:rPr lang="en-US" altLang="zh-TW" sz="4000" b="1" kern="1200" dirty="0" smtClean="0">
              <a:latin typeface="微軟正黑體" pitchFamily="34" charset="-120"/>
              <a:ea typeface="微軟正黑體" pitchFamily="34" charset="-120"/>
            </a:rPr>
          </a:br>
          <a:r>
            <a:rPr lang="en-US" altLang="zh-TW" sz="4000" kern="1200" dirty="0" smtClean="0">
              <a:latin typeface="微軟正黑體" pitchFamily="34" charset="-120"/>
              <a:ea typeface="微軟正黑體" pitchFamily="34" charset="-120"/>
            </a:rPr>
            <a:t>-</a:t>
          </a:r>
          <a:r>
            <a:rPr lang="zh-TW" altLang="en-US" sz="4000" b="1" kern="1200" dirty="0" smtClean="0">
              <a:solidFill>
                <a:srgbClr val="FFFF00"/>
              </a:solidFill>
              <a:latin typeface="微軟正黑體" pitchFamily="34" charset="-120"/>
              <a:ea typeface="微軟正黑體" pitchFamily="34" charset="-120"/>
            </a:rPr>
            <a:t>積分愈高，夢想越容易實現</a:t>
          </a:r>
          <a:endParaRPr lang="zh-TW" sz="4000" b="1" kern="1200" dirty="0">
            <a:solidFill>
              <a:srgbClr val="FFFF00"/>
            </a:solidFill>
            <a:latin typeface="微軟正黑體" pitchFamily="34" charset="-120"/>
            <a:ea typeface="微軟正黑體" pitchFamily="34" charset="-120"/>
          </a:endParaRPr>
        </a:p>
      </dsp:txBody>
      <dsp:txXfrm>
        <a:off x="568352" y="215243"/>
        <a:ext cx="7973171" cy="1586519"/>
      </dsp:txXfrm>
    </dsp:sp>
    <dsp:sp modelId="{AF0D133B-52E1-4C3C-BEA6-8A4DCF507BAD}">
      <dsp:nvSpPr>
        <dsp:cNvPr id="0" name=""/>
        <dsp:cNvSpPr/>
      </dsp:nvSpPr>
      <dsp:spPr>
        <a:xfrm>
          <a:off x="0" y="376327"/>
          <a:ext cx="1191560" cy="1191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可補的</a:t>
          </a:r>
          <a:endParaRPr lang="zh-TW" altLang="en-US" sz="3200" b="1" kern="1200" dirty="0">
            <a:latin typeface="微軟正黑體" pitchFamily="34" charset="-120"/>
            <a:ea typeface="微軟正黑體" pitchFamily="34" charset="-120"/>
          </a:endParaRP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1.</a:t>
          </a:r>
          <a:r>
            <a:rPr lang="zh-TW" altLang="en-US" sz="2400" b="1" kern="1200" dirty="0" smtClean="0">
              <a:latin typeface="微軟正黑體" pitchFamily="34" charset="-120"/>
              <a:ea typeface="微軟正黑體" pitchFamily="34" charset="-120"/>
            </a:rPr>
            <a:t>服務學習</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多</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2.</a:t>
          </a:r>
          <a:r>
            <a:rPr lang="zh-TW" altLang="en-US" sz="2400" b="1" kern="1200" dirty="0" smtClean="0">
              <a:latin typeface="微軟正黑體" pitchFamily="34" charset="-120"/>
              <a:ea typeface="微軟正黑體" pitchFamily="34" charset="-120"/>
            </a:rPr>
            <a:t>獎勵紀錄</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多</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3.</a:t>
          </a:r>
          <a:r>
            <a:rPr lang="zh-TW" altLang="en-US" sz="2400" b="1" kern="1200" dirty="0" smtClean="0">
              <a:latin typeface="微軟正黑體" pitchFamily="34" charset="-120"/>
              <a:ea typeface="微軟正黑體" pitchFamily="34" charset="-120"/>
            </a:rPr>
            <a:t>生活教育</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良</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4.</a:t>
          </a:r>
          <a:r>
            <a:rPr lang="zh-TW" altLang="en-US" sz="2400" b="1" kern="1200" dirty="0" smtClean="0">
              <a:latin typeface="微軟正黑體" pitchFamily="34" charset="-120"/>
              <a:ea typeface="微軟正黑體" pitchFamily="34" charset="-120"/>
            </a:rPr>
            <a:t>均衡學習</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均</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5.</a:t>
          </a:r>
          <a:r>
            <a:rPr lang="zh-TW" altLang="en-US" sz="2400" b="1" kern="1200" dirty="0" smtClean="0">
              <a:latin typeface="微軟正黑體" pitchFamily="34" charset="-120"/>
              <a:ea typeface="微軟正黑體" pitchFamily="34" charset="-120"/>
            </a:rPr>
            <a:t>社團參與</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多</a:t>
          </a:r>
          <a:r>
            <a:rPr lang="en-US" altLang="zh-TW" sz="2400" b="1" kern="1200" dirty="0" smtClean="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9591" y="495290"/>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要專心拼的</a:t>
          </a:r>
          <a:endParaRPr lang="zh-TW" altLang="en-US" sz="3200" b="1" kern="1200" dirty="0">
            <a:latin typeface="微軟正黑體" pitchFamily="34" charset="-120"/>
            <a:ea typeface="微軟正黑體" pitchFamily="34" charset="-120"/>
          </a:endParaRPr>
        </a:p>
      </dsp:txBody>
      <dsp:txXfrm>
        <a:off x="2449591" y="793198"/>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ts val="600"/>
            </a:spcAft>
          </a:pPr>
          <a:r>
            <a:rPr lang="en-US" altLang="zh-TW" sz="2700" b="1" kern="1200" dirty="0" smtClean="0">
              <a:solidFill>
                <a:srgbClr val="FF0000"/>
              </a:solidFill>
              <a:latin typeface="微軟正黑體" pitchFamily="34" charset="-120"/>
              <a:ea typeface="微軟正黑體" pitchFamily="34" charset="-120"/>
            </a:rPr>
            <a:t>1.</a:t>
          </a:r>
          <a:r>
            <a:rPr lang="zh-TW" altLang="en-US" sz="2700" b="1" kern="1200" dirty="0" smtClean="0">
              <a:solidFill>
                <a:srgbClr val="FF0000"/>
              </a:solidFill>
              <a:latin typeface="微軟正黑體" pitchFamily="34" charset="-120"/>
              <a:ea typeface="微軟正黑體" pitchFamily="34" charset="-120"/>
            </a:rPr>
            <a:t>志願序</a:t>
          </a:r>
          <a:endParaRPr lang="zh-TW" altLang="en-US" sz="2700" b="1" kern="1200" dirty="0">
            <a:solidFill>
              <a:srgbClr val="FF0000"/>
            </a:solidFill>
            <a:latin typeface="微軟正黑體" pitchFamily="34" charset="-120"/>
            <a:ea typeface="微軟正黑體" pitchFamily="34" charset="-120"/>
          </a:endParaRPr>
        </a:p>
        <a:p>
          <a:pPr lvl="0" algn="l" defTabSz="1066800">
            <a:lnSpc>
              <a:spcPct val="90000"/>
            </a:lnSpc>
            <a:spcBef>
              <a:spcPct val="0"/>
            </a:spcBef>
            <a:spcAft>
              <a:spcPts val="6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志願多填</a:t>
          </a:r>
          <a:endParaRPr lang="en-US" altLang="zh-TW" sz="2400" b="1" kern="1200" dirty="0" smtClean="0">
            <a:solidFill>
              <a:schemeClr val="tx1"/>
            </a:solidFill>
            <a:latin typeface="微軟正黑體" pitchFamily="34" charset="-120"/>
            <a:ea typeface="微軟正黑體" pitchFamily="34" charset="-120"/>
          </a:endParaRPr>
        </a:p>
        <a:p>
          <a:pPr lvl="0" algn="l" defTabSz="1066800">
            <a:lnSpc>
              <a:spcPct val="90000"/>
            </a:lnSpc>
            <a:spcBef>
              <a:spcPct val="0"/>
            </a:spcBef>
            <a:spcAft>
              <a:spcPts val="6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考量因素</a:t>
          </a:r>
          <a:endParaRPr lang="en-US" altLang="zh-TW" sz="2400" b="1" kern="1200" dirty="0" smtClean="0">
            <a:solidFill>
              <a:schemeClr val="tx1"/>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700" b="1" kern="1200" dirty="0" smtClean="0">
              <a:solidFill>
                <a:srgbClr val="FF0000"/>
              </a:solidFill>
              <a:latin typeface="微軟正黑體" pitchFamily="34" charset="-120"/>
              <a:ea typeface="微軟正黑體" pitchFamily="34" charset="-120"/>
            </a:rPr>
            <a:t>2.</a:t>
          </a:r>
          <a:r>
            <a:rPr lang="zh-TW" altLang="en-US" sz="2700" b="1" kern="1200" dirty="0" smtClean="0">
              <a:solidFill>
                <a:srgbClr val="FF0000"/>
              </a:solidFill>
              <a:latin typeface="微軟正黑體" pitchFamily="34" charset="-120"/>
              <a:ea typeface="微軟正黑體" pitchFamily="34" charset="-120"/>
            </a:rPr>
            <a:t>教育會考</a:t>
          </a:r>
          <a:endParaRPr lang="en-US" altLang="zh-TW" sz="2700" b="1" kern="1200" dirty="0" smtClean="0">
            <a:solidFill>
              <a:srgbClr val="FF0000"/>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學科積分</a:t>
          </a:r>
          <a:endParaRPr lang="zh-TW" altLang="en-US" sz="2400" b="1" kern="1200" dirty="0">
            <a:solidFill>
              <a:schemeClr val="tx1"/>
            </a:solidFill>
            <a:latin typeface="微軟正黑體" pitchFamily="34" charset="-120"/>
            <a:ea typeface="微軟正黑體" pitchFamily="34" charset="-120"/>
          </a:endParaRPr>
        </a:p>
        <a:p>
          <a:pPr lvl="0" algn="l" defTabSz="1066800">
            <a:lnSpc>
              <a:spcPct val="90000"/>
            </a:lnSpc>
            <a:spcBef>
              <a:spcPct val="0"/>
            </a:spcBef>
            <a:spcAft>
              <a:spcPct val="350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寫作測驗</a:t>
          </a:r>
          <a:endParaRPr lang="zh-TW" altLang="zh-TW" sz="2400" b="1" kern="1200" dirty="0" smtClean="0">
            <a:solidFill>
              <a:schemeClr val="tx1"/>
            </a:solidFill>
            <a:latin typeface="微軟正黑體" pitchFamily="34" charset="-120"/>
            <a:ea typeface="微軟正黑體" pitchFamily="34" charset="-120"/>
          </a:endParaRPr>
        </a:p>
        <a:p>
          <a:pPr lvl="0" algn="l" defTabSz="1200150">
            <a:lnSpc>
              <a:spcPct val="90000"/>
            </a:lnSpc>
            <a:spcBef>
              <a:spcPct val="0"/>
            </a:spcBef>
            <a:spcAft>
              <a:spcPct val="35000"/>
            </a:spcAft>
          </a:pPr>
          <a:endParaRPr lang="en-US" altLang="zh-TW" sz="2700" b="1" kern="1200" dirty="0" smtClean="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23491" y="928905"/>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lvl="0" algn="l"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要進一步關心的</a:t>
          </a:r>
          <a:endParaRPr lang="zh-TW" altLang="en-US" sz="2800" b="1" kern="1200" dirty="0">
            <a:latin typeface="微軟正黑體" pitchFamily="34" charset="-120"/>
            <a:ea typeface="微軟正黑體" pitchFamily="34" charset="-120"/>
          </a:endParaRPr>
        </a:p>
      </dsp:txBody>
      <dsp:txXfrm>
        <a:off x="4923491" y="1226813"/>
        <a:ext cx="3008201" cy="595815"/>
      </dsp:txXfrm>
    </dsp:sp>
    <dsp:sp modelId="{5BEEB2B8-458D-4657-A6F7-95499035BD41}">
      <dsp:nvSpPr>
        <dsp:cNvPr id="0" name=""/>
        <dsp:cNvSpPr/>
      </dsp:nvSpPr>
      <dsp:spPr>
        <a:xfrm>
          <a:off x="5040565" y="1728196"/>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altLang="zh-TW" sz="2600" b="1" kern="1200" dirty="0" smtClean="0">
              <a:solidFill>
                <a:srgbClr val="FF0000"/>
              </a:solidFill>
              <a:latin typeface="微軟正黑體" pitchFamily="34" charset="-120"/>
              <a:ea typeface="微軟正黑體" pitchFamily="34" charset="-120"/>
            </a:rPr>
            <a:t>1.</a:t>
          </a:r>
          <a:r>
            <a:rPr lang="zh-TW" altLang="en-US" sz="2600" b="1" kern="1200" dirty="0" smtClean="0">
              <a:solidFill>
                <a:srgbClr val="FF0000"/>
              </a:solidFill>
              <a:latin typeface="微軟正黑體" pitchFamily="34" charset="-120"/>
              <a:ea typeface="微軟正黑體" pitchFamily="34" charset="-120"/>
            </a:rPr>
            <a:t>競賽表現</a:t>
          </a:r>
          <a:endParaRPr lang="en-US" altLang="zh-TW" sz="2600" b="1" kern="1200" dirty="0" smtClean="0">
            <a:solidFill>
              <a:srgbClr val="FF0000"/>
            </a:solidFill>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-&gt;</a:t>
          </a:r>
          <a:r>
            <a:rPr lang="zh-TW" altLang="en-US" sz="2400" b="1" kern="1200" dirty="0" smtClean="0">
              <a:latin typeface="微軟正黑體" pitchFamily="34" charset="-120"/>
              <a:ea typeface="微軟正黑體" pitchFamily="34" charset="-120"/>
            </a:rPr>
            <a:t>技藝競賽</a:t>
          </a:r>
          <a:endParaRPr lang="en-US" altLang="zh-TW" sz="2400" b="1" kern="1200" dirty="0" smtClean="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-&gt;</a:t>
          </a:r>
          <a:r>
            <a:rPr lang="zh-TW" altLang="en-US" sz="2400" b="1" kern="1200" dirty="0" smtClean="0">
              <a:latin typeface="微軟正黑體" pitchFamily="34" charset="-120"/>
              <a:ea typeface="微軟正黑體" pitchFamily="34" charset="-120"/>
            </a:rPr>
            <a:t>縣級競賽</a:t>
          </a:r>
          <a:endParaRPr lang="en-US" altLang="zh-TW" sz="2400" b="1" kern="1200" dirty="0" smtClean="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smtClean="0">
              <a:solidFill>
                <a:srgbClr val="FF0000"/>
              </a:solidFill>
              <a:latin typeface="微軟正黑體" pitchFamily="34" charset="-120"/>
              <a:ea typeface="微軟正黑體" pitchFamily="34" charset="-120"/>
            </a:rPr>
            <a:t>2.</a:t>
          </a:r>
          <a:r>
            <a:rPr lang="zh-TW" altLang="en-US" sz="2400" b="1" kern="1200" dirty="0" smtClean="0">
              <a:solidFill>
                <a:srgbClr val="FF0000"/>
              </a:solidFill>
              <a:latin typeface="微軟正黑體" pitchFamily="34" charset="-120"/>
              <a:ea typeface="微軟正黑體" pitchFamily="34" charset="-120"/>
            </a:rPr>
            <a:t>體適能</a:t>
          </a:r>
          <a:endParaRPr lang="en-US" altLang="zh-TW" sz="2400" b="1" kern="1200" dirty="0" smtClean="0">
            <a:solidFill>
              <a:srgbClr val="FF0000"/>
            </a:solidFill>
            <a:latin typeface="微軟正黑體" pitchFamily="34" charset="-120"/>
            <a:ea typeface="微軟正黑體" pitchFamily="34" charset="-120"/>
          </a:endParaRPr>
        </a:p>
        <a:p>
          <a:pPr lvl="0" algn="l" defTabSz="1155700">
            <a:lnSpc>
              <a:spcPct val="90000"/>
            </a:lnSpc>
            <a:spcBef>
              <a:spcPct val="0"/>
            </a:spcBef>
            <a:spcAft>
              <a:spcPct val="35000"/>
            </a:spcAft>
          </a:pPr>
          <a:endParaRPr lang="en-US" altLang="zh-TW" sz="2400" b="1" kern="1200" dirty="0" smtClean="0">
            <a:latin typeface="微軟正黑體" pitchFamily="34" charset="-120"/>
            <a:ea typeface="微軟正黑體" pitchFamily="34" charset="-120"/>
          </a:endParaRPr>
        </a:p>
      </dsp:txBody>
      <dsp:txXfrm>
        <a:off x="5040565" y="1728196"/>
        <a:ext cx="2504399" cy="27156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94F8-0EC4-44E5-B602-39D745D8429F}">
      <dsp:nvSpPr>
        <dsp:cNvPr id="0" name=""/>
        <dsp:cNvSpPr/>
      </dsp:nvSpPr>
      <dsp:spPr>
        <a:xfrm>
          <a:off x="-2312058" y="-389346"/>
          <a:ext cx="3010941" cy="3010941"/>
        </a:xfrm>
        <a:prstGeom prst="blockArc">
          <a:avLst>
            <a:gd name="adj1" fmla="val 18900000"/>
            <a:gd name="adj2" fmla="val 2700000"/>
            <a:gd name="adj3" fmla="val 71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F2061-FE72-40BC-BDB6-41CAA4491558}">
      <dsp:nvSpPr>
        <dsp:cNvPr id="0" name=""/>
        <dsp:cNvSpPr/>
      </dsp:nvSpPr>
      <dsp:spPr>
        <a:xfrm>
          <a:off x="681691" y="360040"/>
          <a:ext cx="7671236" cy="151216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5923"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掌握外部因素</a:t>
          </a:r>
          <a:r>
            <a:rPr lang="en-US" altLang="zh-TW" sz="4000" kern="1200" dirty="0" smtClean="0">
              <a:latin typeface="微軟正黑體" pitchFamily="34" charset="-120"/>
              <a:ea typeface="微軟正黑體" pitchFamily="34" charset="-120"/>
            </a:rPr>
            <a:t>-</a:t>
          </a:r>
          <a:br>
            <a:rPr lang="en-US" altLang="zh-TW" sz="4000"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志願選填策略</a:t>
          </a:r>
          <a:endParaRPr lang="zh-TW" sz="4000" b="1" kern="1200" dirty="0">
            <a:solidFill>
              <a:srgbClr val="FFFF00"/>
            </a:solidFill>
            <a:latin typeface="微軟正黑體" pitchFamily="34" charset="-120"/>
            <a:ea typeface="微軟正黑體" pitchFamily="34" charset="-120"/>
          </a:endParaRPr>
        </a:p>
      </dsp:txBody>
      <dsp:txXfrm>
        <a:off x="681691" y="360040"/>
        <a:ext cx="7671236" cy="1512166"/>
      </dsp:txXfrm>
    </dsp:sp>
    <dsp:sp modelId="{AF0D133B-52E1-4C3C-BEA6-8A4DCF507BAD}">
      <dsp:nvSpPr>
        <dsp:cNvPr id="0" name=""/>
        <dsp:cNvSpPr/>
      </dsp:nvSpPr>
      <dsp:spPr>
        <a:xfrm>
          <a:off x="0" y="434432"/>
          <a:ext cx="1363383" cy="136338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B5B4D-B103-4CCC-A1E4-4E62591B6894}">
      <dsp:nvSpPr>
        <dsp:cNvPr id="0" name=""/>
        <dsp:cNvSpPr/>
      </dsp:nvSpPr>
      <dsp:spPr>
        <a:xfrm>
          <a:off x="1018453" y="2431108"/>
          <a:ext cx="2186524" cy="1547795"/>
        </a:xfrm>
        <a:prstGeom prst="hexagon">
          <a:avLst>
            <a:gd name="adj" fmla="val 25000"/>
            <a:gd name="vf" fmla="val 115470"/>
          </a:avLst>
        </a:prstGeom>
        <a:solidFill>
          <a:schemeClr val="accent2">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職業傾向</a:t>
          </a:r>
          <a:endParaRPr lang="zh-TW" altLang="en-US" sz="2400" kern="1200" dirty="0">
            <a:latin typeface="微軟正黑體" pitchFamily="34" charset="-120"/>
            <a:ea typeface="微軟正黑體" pitchFamily="34" charset="-120"/>
          </a:endParaRPr>
        </a:p>
      </dsp:txBody>
      <dsp:txXfrm>
        <a:off x="1329646" y="2651395"/>
        <a:ext cx="1564138" cy="1107221"/>
      </dsp:txXfrm>
    </dsp:sp>
    <dsp:sp modelId="{A84BDA07-D643-437C-99B4-2437A5F89462}">
      <dsp:nvSpPr>
        <dsp:cNvPr id="0" name=""/>
        <dsp:cNvSpPr/>
      </dsp:nvSpPr>
      <dsp:spPr>
        <a:xfrm>
          <a:off x="946448" y="3114807"/>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E38CB-6C5D-4A06-8548-C9DC9E321B7C}">
      <dsp:nvSpPr>
        <dsp:cNvPr id="0" name=""/>
        <dsp:cNvSpPr/>
      </dsp:nvSpPr>
      <dsp:spPr>
        <a:xfrm>
          <a:off x="0" y="1683174"/>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EBE80-910D-4C79-89E2-BD5C01DAEBA5}">
      <dsp:nvSpPr>
        <dsp:cNvPr id="0" name=""/>
        <dsp:cNvSpPr/>
      </dsp:nvSpPr>
      <dsp:spPr>
        <a:xfrm>
          <a:off x="1063264" y="2838716"/>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B6387-5FF2-4E21-BB24-22AFCAB90042}">
      <dsp:nvSpPr>
        <dsp:cNvPr id="0" name=""/>
        <dsp:cNvSpPr/>
      </dsp:nvSpPr>
      <dsp:spPr>
        <a:xfrm>
          <a:off x="2602632" y="1818660"/>
          <a:ext cx="2054921" cy="1332526"/>
        </a:xfrm>
        <a:prstGeom prst="hexagon">
          <a:avLst>
            <a:gd name="adj" fmla="val 25000"/>
            <a:gd name="vf" fmla="val 115470"/>
          </a:avLst>
        </a:prstGeom>
        <a:solidFill>
          <a:srgbClr val="FF000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未定向</a:t>
          </a:r>
          <a:endParaRPr lang="zh-TW" altLang="en-US" sz="2400" b="1" kern="1200" dirty="0">
            <a:solidFill>
              <a:schemeClr val="bg1"/>
            </a:solidFill>
            <a:latin typeface="微軟正黑體" pitchFamily="34" charset="-120"/>
            <a:ea typeface="微軟正黑體" pitchFamily="34" charset="-120"/>
          </a:endParaRPr>
        </a:p>
      </dsp:txBody>
      <dsp:txXfrm>
        <a:off x="2884919" y="2001711"/>
        <a:ext cx="1490347" cy="966424"/>
      </dsp:txXfrm>
    </dsp:sp>
    <dsp:sp modelId="{1A4DB1D1-90FF-47FE-9292-2BB4013FCFEE}">
      <dsp:nvSpPr>
        <dsp:cNvPr id="0" name=""/>
        <dsp:cNvSpPr/>
      </dsp:nvSpPr>
      <dsp:spPr>
        <a:xfrm>
          <a:off x="3739530" y="2831623"/>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B8C30-514D-48C4-AC31-34A9274B4D0F}">
      <dsp:nvSpPr>
        <dsp:cNvPr id="0" name=""/>
        <dsp:cNvSpPr/>
      </dsp:nvSpPr>
      <dsp:spPr>
        <a:xfrm>
          <a:off x="4021162" y="2583156"/>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6E9C7-C405-4233-B1A8-48FEC771F109}">
      <dsp:nvSpPr>
        <dsp:cNvPr id="0" name=""/>
        <dsp:cNvSpPr/>
      </dsp:nvSpPr>
      <dsp:spPr>
        <a:xfrm>
          <a:off x="4044025" y="3010026"/>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A9B61-C17D-4810-AB74-9E0503C975F3}">
      <dsp:nvSpPr>
        <dsp:cNvPr id="0" name=""/>
        <dsp:cNvSpPr/>
      </dsp:nvSpPr>
      <dsp:spPr>
        <a:xfrm>
          <a:off x="946451" y="882560"/>
          <a:ext cx="2330528" cy="1460422"/>
        </a:xfrm>
        <a:prstGeom prst="hexagon">
          <a:avLst>
            <a:gd name="adj" fmla="val 25000"/>
            <a:gd name="vf" fmla="val 115470"/>
          </a:avLst>
        </a:prstGeom>
        <a:solidFill>
          <a:schemeClr val="accent4">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學術傾向</a:t>
          </a:r>
          <a:endParaRPr lang="zh-TW" altLang="en-US" sz="2400" kern="1200" dirty="0">
            <a:latin typeface="微軟正黑體" pitchFamily="34" charset="-120"/>
            <a:ea typeface="微軟正黑體" pitchFamily="34" charset="-120"/>
          </a:endParaRPr>
        </a:p>
      </dsp:txBody>
      <dsp:txXfrm>
        <a:off x="1262364" y="1080526"/>
        <a:ext cx="1698703" cy="1064490"/>
      </dsp:txXfrm>
    </dsp:sp>
    <dsp:sp modelId="{5789F186-D6E8-4950-A89E-C8CA73D02905}">
      <dsp:nvSpPr>
        <dsp:cNvPr id="0" name=""/>
        <dsp:cNvSpPr/>
      </dsp:nvSpPr>
      <dsp:spPr>
        <a:xfrm>
          <a:off x="2398928" y="97169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441EE1-D521-4AD7-AF9A-9E60BF54592A}">
      <dsp:nvSpPr>
        <dsp:cNvPr id="0" name=""/>
        <dsp:cNvSpPr/>
      </dsp:nvSpPr>
      <dsp:spPr>
        <a:xfrm>
          <a:off x="2635940" y="205585"/>
          <a:ext cx="1622878"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A3D57-2E2C-4C3A-BDD6-E8539DE98C81}">
      <dsp:nvSpPr>
        <dsp:cNvPr id="0" name=""/>
        <dsp:cNvSpPr/>
      </dsp:nvSpPr>
      <dsp:spPr>
        <a:xfrm>
          <a:off x="2714945" y="796124"/>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F0026-94BD-4B47-B3FB-1AE66255ACB4}">
      <dsp:nvSpPr>
        <dsp:cNvPr id="0" name=""/>
        <dsp:cNvSpPr/>
      </dsp:nvSpPr>
      <dsp:spPr>
        <a:xfrm>
          <a:off x="3895450" y="928679"/>
          <a:ext cx="1833514" cy="1332526"/>
        </a:xfrm>
        <a:prstGeom prst="hexagon">
          <a:avLst>
            <a:gd name="adj" fmla="val 25000"/>
            <a:gd name="vf" fmla="val 115470"/>
          </a:avLst>
        </a:prstGeom>
        <a:solidFill>
          <a:schemeClr val="accent5">
            <a:hueOff val="0"/>
            <a:satOff val="0"/>
            <a:lumOff val="0"/>
            <a:alphaOff val="0"/>
          </a:schemeClr>
        </a:solidFill>
        <a:ln w="762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特殊專長傾向</a:t>
          </a:r>
          <a:endParaRPr lang="zh-TW" altLang="en-US" sz="2400" kern="1200" dirty="0">
            <a:latin typeface="微軟正黑體" pitchFamily="34" charset="-120"/>
            <a:ea typeface="微軟正黑體" pitchFamily="34" charset="-120"/>
          </a:endParaRPr>
        </a:p>
      </dsp:txBody>
      <dsp:txXfrm>
        <a:off x="4159287" y="1120425"/>
        <a:ext cx="1305840" cy="949034"/>
      </dsp:txXfrm>
    </dsp:sp>
    <dsp:sp modelId="{C4530E7A-51BE-474B-9AF1-99401E1A7C7D}">
      <dsp:nvSpPr>
        <dsp:cNvPr id="0" name=""/>
        <dsp:cNvSpPr/>
      </dsp:nvSpPr>
      <dsp:spPr>
        <a:xfrm>
          <a:off x="5482951" y="1530631"/>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8F9F3-ED53-43F0-8E73-D7BA405F4D9C}">
      <dsp:nvSpPr>
        <dsp:cNvPr id="0" name=""/>
        <dsp:cNvSpPr/>
      </dsp:nvSpPr>
      <dsp:spPr>
        <a:xfrm>
          <a:off x="5341833" y="1692751"/>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50234-D3C6-4AF9-88A6-B8E84A2D9245}">
      <dsp:nvSpPr>
        <dsp:cNvPr id="0" name=""/>
        <dsp:cNvSpPr/>
      </dsp:nvSpPr>
      <dsp:spPr>
        <a:xfrm>
          <a:off x="5644682" y="1716869"/>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2A30D-A495-4ED0-B10C-25BBC00EC3F5}">
      <dsp:nvSpPr>
        <dsp:cNvPr id="0" name=""/>
        <dsp:cNvSpPr/>
      </dsp:nvSpPr>
      <dsp:spPr>
        <a:xfrm>
          <a:off x="5288557" y="234763"/>
          <a:ext cx="1898485" cy="1332526"/>
        </a:xfrm>
        <a:prstGeom prst="hexagon">
          <a:avLst>
            <a:gd name="adj" fmla="val 25000"/>
            <a:gd name="vf" fmla="val 115470"/>
          </a:avLst>
        </a:prstGeom>
        <a:solidFill>
          <a:schemeClr val="accent6">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軍校</a:t>
          </a:r>
          <a:endParaRPr lang="zh-TW" altLang="en-US" sz="2400" kern="1200" dirty="0">
            <a:latin typeface="微軟正黑體" pitchFamily="34" charset="-120"/>
            <a:ea typeface="微軟正黑體" pitchFamily="34" charset="-120"/>
          </a:endParaRPr>
        </a:p>
      </dsp:txBody>
      <dsp:txXfrm>
        <a:off x="5557808" y="423747"/>
        <a:ext cx="1359983" cy="954558"/>
      </dsp:txXfrm>
    </dsp:sp>
    <dsp:sp modelId="{D10E1F2E-1CF9-4838-B956-ED863BBE31F8}">
      <dsp:nvSpPr>
        <dsp:cNvPr id="0" name=""/>
        <dsp:cNvSpPr/>
      </dsp:nvSpPr>
      <dsp:spPr>
        <a:xfrm>
          <a:off x="6684904" y="81705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87E31-5933-4DD1-9897-B63557926D5B}">
      <dsp:nvSpPr>
        <dsp:cNvPr id="0" name=""/>
        <dsp:cNvSpPr/>
      </dsp:nvSpPr>
      <dsp:spPr>
        <a:xfrm>
          <a:off x="5987944" y="2733061"/>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9171B-C43F-4A46-96EB-1167BABEBB07}">
      <dsp:nvSpPr>
        <dsp:cNvPr id="0" name=""/>
        <dsp:cNvSpPr/>
      </dsp:nvSpPr>
      <dsp:spPr>
        <a:xfrm>
          <a:off x="6986930" y="99297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924162" y="-325013"/>
          <a:ext cx="2508244" cy="2508244"/>
        </a:xfrm>
        <a:prstGeom prst="blockArc">
          <a:avLst>
            <a:gd name="adj1" fmla="val 18900000"/>
            <a:gd name="adj2" fmla="val 2700000"/>
            <a:gd name="adj3" fmla="val 86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5AFE8-867E-421F-9502-93FC2E7FD65D}">
      <dsp:nvSpPr>
        <dsp:cNvPr id="0" name=""/>
        <dsp:cNvSpPr/>
      </dsp:nvSpPr>
      <dsp:spPr>
        <a:xfrm>
          <a:off x="569480" y="202032"/>
          <a:ext cx="7660119" cy="1454152"/>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判斷目前生涯決定狀況</a:t>
          </a:r>
          <a:endParaRPr lang="zh-TW" sz="4000" b="1" kern="1200" dirty="0">
            <a:solidFill>
              <a:srgbClr val="FFFF00"/>
            </a:solidFill>
            <a:latin typeface="微軟正黑體" pitchFamily="34" charset="-120"/>
            <a:ea typeface="微軟正黑體" pitchFamily="34" charset="-120"/>
          </a:endParaRPr>
        </a:p>
      </dsp:txBody>
      <dsp:txXfrm>
        <a:off x="569480" y="202032"/>
        <a:ext cx="7660119" cy="1454152"/>
      </dsp:txXfrm>
    </dsp:sp>
    <dsp:sp modelId="{7E77B1A1-15F0-4B2D-BE8B-F3B0A827B0AD}">
      <dsp:nvSpPr>
        <dsp:cNvPr id="0" name=""/>
        <dsp:cNvSpPr/>
      </dsp:nvSpPr>
      <dsp:spPr>
        <a:xfrm>
          <a:off x="0" y="359628"/>
          <a:ext cx="1138960" cy="113896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924162" y="-325013"/>
          <a:ext cx="2508244" cy="2508244"/>
        </a:xfrm>
        <a:prstGeom prst="blockArc">
          <a:avLst>
            <a:gd name="adj1" fmla="val 18900000"/>
            <a:gd name="adj2" fmla="val 2700000"/>
            <a:gd name="adj3" fmla="val 86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5AFE8-867E-421F-9502-93FC2E7FD65D}">
      <dsp:nvSpPr>
        <dsp:cNvPr id="0" name=""/>
        <dsp:cNvSpPr/>
      </dsp:nvSpPr>
      <dsp:spPr>
        <a:xfrm>
          <a:off x="514404" y="58018"/>
          <a:ext cx="7660119" cy="174218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分析自己的志願種類</a:t>
          </a:r>
          <a:endParaRPr lang="zh-TW" sz="4000" b="1" kern="1200" dirty="0">
            <a:solidFill>
              <a:srgbClr val="FFFF00"/>
            </a:solidFill>
            <a:latin typeface="微軟正黑體" pitchFamily="34" charset="-120"/>
            <a:ea typeface="微軟正黑體" pitchFamily="34" charset="-120"/>
          </a:endParaRPr>
        </a:p>
      </dsp:txBody>
      <dsp:txXfrm>
        <a:off x="514404" y="58018"/>
        <a:ext cx="7660119" cy="1742181"/>
      </dsp:txXfrm>
    </dsp:sp>
    <dsp:sp modelId="{7E77B1A1-15F0-4B2D-BE8B-F3B0A827B0AD}">
      <dsp:nvSpPr>
        <dsp:cNvPr id="0" name=""/>
        <dsp:cNvSpPr/>
      </dsp:nvSpPr>
      <dsp:spPr>
        <a:xfrm>
          <a:off x="0" y="359628"/>
          <a:ext cx="1138960" cy="11389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52873"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64813" y="0"/>
          <a:ext cx="6519035"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2-3</a:t>
          </a:r>
          <a:r>
            <a:rPr lang="zh-TW" altLang="en-US" sz="3600" b="1" kern="1200" dirty="0" smtClean="0">
              <a:latin typeface="微軟正黑體" pitchFamily="34" charset="-120"/>
              <a:ea typeface="微軟正黑體" pitchFamily="34" charset="-120"/>
            </a:rPr>
            <a:t>種</a:t>
          </a:r>
          <a:endParaRPr lang="zh-TW" altLang="en-US" sz="3600" b="1" kern="1200" dirty="0">
            <a:latin typeface="微軟正黑體" pitchFamily="34" charset="-120"/>
            <a:ea typeface="微軟正黑體" pitchFamily="34" charset="-120"/>
          </a:endParaRPr>
        </a:p>
      </dsp:txBody>
      <dsp:txXfrm>
        <a:off x="1464813" y="0"/>
        <a:ext cx="3259517" cy="1273157"/>
      </dsp:txXfrm>
    </dsp:sp>
    <dsp:sp modelId="{7C64C809-FFFC-41AB-BBA3-C8177CD0C1E7}">
      <dsp:nvSpPr>
        <dsp:cNvPr id="0" name=""/>
        <dsp:cNvSpPr/>
      </dsp:nvSpPr>
      <dsp:spPr>
        <a:xfrm>
          <a:off x="89801"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69051" y="1251751"/>
          <a:ext cx="6519035"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1</a:t>
          </a:r>
          <a:r>
            <a:rPr lang="zh-TW" altLang="en-US" sz="3600" b="1" kern="1200" dirty="0" smtClean="0">
              <a:latin typeface="微軟正黑體" pitchFamily="34" charset="-120"/>
              <a:ea typeface="微軟正黑體" pitchFamily="34" charset="-120"/>
            </a:rPr>
            <a:t>種</a:t>
          </a:r>
          <a:endParaRPr lang="zh-TW" altLang="en-US" sz="3600" b="1" kern="1200" dirty="0">
            <a:latin typeface="微軟正黑體" pitchFamily="34" charset="-120"/>
            <a:ea typeface="微軟正黑體" pitchFamily="34" charset="-120"/>
          </a:endParaRPr>
        </a:p>
      </dsp:txBody>
      <dsp:txXfrm>
        <a:off x="1469051" y="1251751"/>
        <a:ext cx="3259517" cy="1292912"/>
      </dsp:txXfrm>
    </dsp:sp>
    <dsp:sp modelId="{C2AC3B99-1830-479A-BD6A-31C50EC29EA9}">
      <dsp:nvSpPr>
        <dsp:cNvPr id="0" name=""/>
        <dsp:cNvSpPr/>
      </dsp:nvSpPr>
      <dsp:spPr>
        <a:xfrm>
          <a:off x="832474"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69051" y="2546310"/>
          <a:ext cx="6519035"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4</a:t>
          </a:r>
          <a:r>
            <a:rPr lang="zh-TW" altLang="en-US" sz="3600" b="1" kern="1200" dirty="0" smtClean="0">
              <a:latin typeface="微軟正黑體" pitchFamily="34" charset="-120"/>
              <a:ea typeface="微軟正黑體" pitchFamily="34" charset="-120"/>
            </a:rPr>
            <a:t>種以上</a:t>
          </a:r>
          <a:endParaRPr lang="zh-TW" altLang="en-US" sz="3600" b="1" kern="1200" dirty="0">
            <a:latin typeface="微軟正黑體" pitchFamily="34" charset="-120"/>
            <a:ea typeface="微軟正黑體" pitchFamily="34" charset="-120"/>
          </a:endParaRPr>
        </a:p>
      </dsp:txBody>
      <dsp:txXfrm>
        <a:off x="1469051" y="2546310"/>
        <a:ext cx="3259517" cy="1273153"/>
      </dsp:txXfrm>
    </dsp:sp>
    <dsp:sp modelId="{E6D78DD4-9533-4950-B5DD-AC0A89C7B575}">
      <dsp:nvSpPr>
        <dsp:cNvPr id="0" name=""/>
        <dsp:cNvSpPr/>
      </dsp:nvSpPr>
      <dsp:spPr>
        <a:xfrm>
          <a:off x="2686187" y="0"/>
          <a:ext cx="5317055"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科系關聯性高：核對自己真實能力</a:t>
          </a:r>
          <a:endParaRPr lang="zh-TW" altLang="en-US" sz="2000" b="1"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科系關聯性低：思考做決定的最重要考量</a:t>
          </a:r>
          <a:endParaRPr lang="zh-TW" altLang="en-US" sz="2000" b="1" kern="1200" dirty="0">
            <a:latin typeface="微軟正黑體" pitchFamily="34" charset="-120"/>
            <a:ea typeface="微軟正黑體" pitchFamily="34" charset="-120"/>
          </a:endParaRPr>
        </a:p>
      </dsp:txBody>
      <dsp:txXfrm>
        <a:off x="2686187" y="0"/>
        <a:ext cx="5317055" cy="1273157"/>
      </dsp:txXfrm>
    </dsp:sp>
    <dsp:sp modelId="{8218834E-D3C4-461B-B9EB-C4062E6907B2}">
      <dsp:nvSpPr>
        <dsp:cNvPr id="0" name=""/>
        <dsp:cNvSpPr/>
      </dsp:nvSpPr>
      <dsp:spPr>
        <a:xfrm>
          <a:off x="2349137" y="1349610"/>
          <a:ext cx="5871010"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smtClean="0">
              <a:latin typeface="微軟正黑體" pitchFamily="34" charset="-120"/>
              <a:ea typeface="微軟正黑體" pitchFamily="34" charset="-120"/>
            </a:rPr>
            <a:t>想想做決定的原因（自己、環境、重要他人）</a:t>
          </a:r>
          <a:endParaRPr lang="zh-TW" altLang="en-US" sz="2000" b="1" kern="1200" dirty="0">
            <a:latin typeface="微軟正黑體" pitchFamily="34" charset="-120"/>
            <a:ea typeface="微軟正黑體" pitchFamily="34" charset="-120"/>
          </a:endParaRPr>
        </a:p>
        <a:p>
          <a:pPr marL="228600" lvl="1" indent="-228600" algn="l" defTabSz="889000">
            <a:lnSpc>
              <a:spcPct val="80000"/>
            </a:lnSpc>
            <a:spcBef>
              <a:spcPct val="0"/>
            </a:spcBef>
            <a:spcAft>
              <a:spcPct val="15000"/>
            </a:spcAft>
            <a:buChar char="••"/>
          </a:pPr>
          <a:r>
            <a:rPr lang="zh-TW" altLang="en-US" sz="2000" b="1" kern="1200" dirty="0" smtClean="0">
              <a:latin typeface="微軟正黑體" pitchFamily="34" charset="-120"/>
              <a:ea typeface="微軟正黑體" pitchFamily="34" charset="-120"/>
            </a:rPr>
            <a:t>增加更多備案</a:t>
          </a:r>
          <a:endParaRPr lang="zh-TW" altLang="en-US" sz="2000" b="1" kern="1200" dirty="0">
            <a:latin typeface="微軟正黑體" pitchFamily="34" charset="-120"/>
            <a:ea typeface="微軟正黑體" pitchFamily="34" charset="-120"/>
          </a:endParaRPr>
        </a:p>
        <a:p>
          <a:pPr marL="228600" lvl="1" indent="-228600" algn="l" defTabSz="889000">
            <a:lnSpc>
              <a:spcPct val="80000"/>
            </a:lnSpc>
            <a:spcBef>
              <a:spcPct val="0"/>
            </a:spcBef>
            <a:spcAft>
              <a:spcPct val="15000"/>
            </a:spcAft>
            <a:buChar char="••"/>
          </a:pPr>
          <a:r>
            <a:rPr lang="zh-TW" altLang="en-US" sz="2000" b="1" kern="1200" dirty="0" smtClean="0">
              <a:latin typeface="微軟正黑體" pitchFamily="34" charset="-120"/>
              <a:ea typeface="微軟正黑體" pitchFamily="34" charset="-120"/>
            </a:rPr>
            <a:t>真實衡量自己的能力</a:t>
          </a:r>
          <a:endParaRPr lang="zh-TW" altLang="en-US" sz="2000" b="1" kern="1200" dirty="0">
            <a:latin typeface="微軟正黑體" pitchFamily="34" charset="-120"/>
            <a:ea typeface="微軟正黑體" pitchFamily="34" charset="-120"/>
          </a:endParaRPr>
        </a:p>
      </dsp:txBody>
      <dsp:txXfrm>
        <a:off x="2349137" y="1349610"/>
        <a:ext cx="5871010" cy="1273153"/>
      </dsp:txXfrm>
    </dsp:sp>
    <dsp:sp modelId="{73B4A802-AB9F-464E-A51C-C245D405930D}">
      <dsp:nvSpPr>
        <dsp:cNvPr id="0" name=""/>
        <dsp:cNvSpPr/>
      </dsp:nvSpPr>
      <dsp:spPr>
        <a:xfrm>
          <a:off x="3112940" y="2588171"/>
          <a:ext cx="5113694"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科系關聯性高：順序是否要調整？</a:t>
          </a:r>
          <a:endParaRPr lang="zh-TW" altLang="en-US" sz="2000" b="1"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科系關聯性低：持續做生涯探索</a:t>
          </a:r>
          <a:r>
            <a:rPr lang="zh-TW" altLang="en-US" sz="1800" b="1" kern="1200" dirty="0" smtClean="0">
              <a:latin typeface="微軟正黑體" pitchFamily="34" charset="-120"/>
              <a:ea typeface="微軟正黑體" pitchFamily="34" charset="-120"/>
            </a:rPr>
            <a:t>。</a:t>
          </a:r>
          <a:endParaRPr lang="zh-TW" altLang="en-US" sz="1800" b="1" kern="1200" dirty="0">
            <a:latin typeface="微軟正黑體" pitchFamily="34" charset="-120"/>
            <a:ea typeface="微軟正黑體" pitchFamily="34" charset="-120"/>
          </a:endParaRPr>
        </a:p>
      </dsp:txBody>
      <dsp:txXfrm>
        <a:off x="3112940" y="2588171"/>
        <a:ext cx="5113694" cy="127315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682766"/>
          <a:ext cx="2161877" cy="1297126"/>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列志願清單</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45225" y="720758"/>
        <a:ext cx="2085893" cy="1221142"/>
      </dsp:txXfrm>
    </dsp:sp>
    <dsp:sp modelId="{8CBFCC1F-56CB-404D-ABF7-6C44DB37193E}">
      <dsp:nvSpPr>
        <dsp:cNvPr id="0" name=""/>
        <dsp:cNvSpPr/>
      </dsp:nvSpPr>
      <dsp:spPr>
        <a:xfrm rot="41528">
          <a:off x="2373082" y="1081747"/>
          <a:ext cx="49146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1188085"/>
        <a:ext cx="344027" cy="321687"/>
      </dsp:txXfrm>
    </dsp:sp>
    <dsp:sp modelId="{1A24C7E3-C832-429F-9C9D-3A241B7EE7D3}">
      <dsp:nvSpPr>
        <dsp:cNvPr id="0" name=""/>
        <dsp:cNvSpPr/>
      </dsp:nvSpPr>
      <dsp:spPr>
        <a:xfrm>
          <a:off x="3096339" y="720084"/>
          <a:ext cx="2161877" cy="1297126"/>
        </a:xfrm>
        <a:prstGeom prst="roundRect">
          <a:avLst>
            <a:gd name="adj" fmla="val 10000"/>
          </a:avLst>
        </a:prstGeom>
        <a:solidFill>
          <a:schemeClr val="accent5">
            <a:hueOff val="-2483469"/>
            <a:satOff val="9953"/>
            <a:lumOff val="215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考量做決定的因素</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3134331" y="758076"/>
        <a:ext cx="2085893" cy="1221142"/>
      </dsp:txXfrm>
    </dsp:sp>
    <dsp:sp modelId="{77E336CE-A1E2-4D7C-8F16-7991588009A9}">
      <dsp:nvSpPr>
        <dsp:cNvPr id="0" name=""/>
        <dsp:cNvSpPr/>
      </dsp:nvSpPr>
      <dsp:spPr>
        <a:xfrm rot="21556721">
          <a:off x="5434700" y="1082067"/>
          <a:ext cx="425238" cy="53614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1190099"/>
        <a:ext cx="297667" cy="321687"/>
      </dsp:txXfrm>
    </dsp:sp>
    <dsp:sp modelId="{99465790-BAFD-4E03-9939-12C45E3628D8}">
      <dsp:nvSpPr>
        <dsp:cNvPr id="0" name=""/>
        <dsp:cNvSpPr/>
      </dsp:nvSpPr>
      <dsp:spPr>
        <a:xfrm>
          <a:off x="6060489" y="682766"/>
          <a:ext cx="2161877" cy="1297126"/>
        </a:xfrm>
        <a:prstGeom prst="roundRect">
          <a:avLst>
            <a:gd name="adj" fmla="val 10000"/>
          </a:avLst>
        </a:prstGeom>
        <a:solidFill>
          <a:schemeClr val="accent5">
            <a:hueOff val="-4966938"/>
            <a:satOff val="19906"/>
            <a:lumOff val="431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altLang="zh-TW" sz="2800" b="1" kern="1200" dirty="0" smtClean="0">
            <a:solidFill>
              <a:schemeClr val="tx1"/>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將志願</a:t>
          </a:r>
          <a:r>
            <a:rPr lang="en-US" altLang="zh-TW" sz="2800" b="1" kern="1200" dirty="0" smtClean="0">
              <a:solidFill>
                <a:schemeClr val="tx1"/>
              </a:solidFill>
              <a:latin typeface="微軟正黑體" panose="020B0604030504040204" pitchFamily="34" charset="-120"/>
              <a:ea typeface="微軟正黑體" panose="020B0604030504040204" pitchFamily="34" charset="-120"/>
            </a:rPr>
            <a:t/>
          </a:r>
          <a:br>
            <a:rPr lang="en-US" altLang="zh-TW" sz="2800" b="1" kern="1200" dirty="0" smtClean="0">
              <a:solidFill>
                <a:schemeClr val="tx1"/>
              </a:solidFill>
              <a:latin typeface="微軟正黑體" panose="020B0604030504040204" pitchFamily="34" charset="-120"/>
              <a:ea typeface="微軟正黑體" panose="020B0604030504040204" pitchFamily="34" charset="-120"/>
            </a:rPr>
          </a:br>
          <a:r>
            <a:rPr lang="zh-TW" altLang="en-US" sz="2800" b="1" kern="1200" dirty="0" smtClean="0">
              <a:solidFill>
                <a:schemeClr val="tx1"/>
              </a:solidFill>
              <a:latin typeface="微軟正黑體" panose="020B0604030504040204" pitchFamily="34" charset="-120"/>
              <a:ea typeface="微軟正黑體" panose="020B0604030504040204" pitchFamily="34" charset="-120"/>
            </a:rPr>
            <a:t>排序</a:t>
          </a:r>
        </a:p>
        <a:p>
          <a:pPr lvl="0" algn="ctr" defTabSz="1244600">
            <a:lnSpc>
              <a:spcPct val="90000"/>
            </a:lnSpc>
            <a:spcBef>
              <a:spcPct val="0"/>
            </a:spcBef>
            <a:spcAft>
              <a:spcPct val="35000"/>
            </a:spcAft>
          </a:pP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720758"/>
        <a:ext cx="2085893" cy="1221142"/>
      </dsp:txXfrm>
    </dsp:sp>
    <dsp:sp modelId="{F66B89F1-57B9-4981-B864-6E395C1EED0D}">
      <dsp:nvSpPr>
        <dsp:cNvPr id="0" name=""/>
        <dsp:cNvSpPr/>
      </dsp:nvSpPr>
      <dsp:spPr>
        <a:xfrm rot="5400000">
          <a:off x="6912269" y="2131223"/>
          <a:ext cx="458317" cy="53614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2170137"/>
        <a:ext cx="321687" cy="320822"/>
      </dsp:txXfrm>
    </dsp:sp>
    <dsp:sp modelId="{7F5C52DC-DB45-4D09-87A1-96B78D8FC6E4}">
      <dsp:nvSpPr>
        <dsp:cNvPr id="0" name=""/>
        <dsp:cNvSpPr/>
      </dsp:nvSpPr>
      <dsp:spPr>
        <a:xfrm>
          <a:off x="6060489" y="2844643"/>
          <a:ext cx="2161877" cy="1297126"/>
        </a:xfrm>
        <a:prstGeom prst="roundRect">
          <a:avLst>
            <a:gd name="adj" fmla="val 10000"/>
          </a:avLst>
        </a:prstGeom>
        <a:solidFill>
          <a:schemeClr val="accent5">
            <a:hueOff val="-7450407"/>
            <a:satOff val="29858"/>
            <a:lumOff val="6471"/>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評估</a:t>
          </a:r>
          <a:r>
            <a:rPr lang="en-US" altLang="zh-TW" sz="2800" b="1" kern="1200" dirty="0" smtClean="0">
              <a:solidFill>
                <a:schemeClr val="tx1"/>
              </a:solidFill>
              <a:latin typeface="微軟正黑體" panose="020B0604030504040204" pitchFamily="34" charset="-120"/>
              <a:ea typeface="微軟正黑體" panose="020B0604030504040204" pitchFamily="34" charset="-120"/>
            </a:rPr>
            <a:t/>
          </a:r>
          <a:br>
            <a:rPr lang="en-US" altLang="zh-TW" sz="2800" b="1" kern="1200" dirty="0" smtClean="0">
              <a:solidFill>
                <a:schemeClr val="tx1"/>
              </a:solidFill>
              <a:latin typeface="微軟正黑體" panose="020B0604030504040204" pitchFamily="34" charset="-120"/>
              <a:ea typeface="微軟正黑體" panose="020B0604030504040204" pitchFamily="34" charset="-120"/>
            </a:rPr>
          </a:br>
          <a:r>
            <a:rPr lang="zh-TW" altLang="en-US" sz="2800" b="1" kern="1200" dirty="0" smtClean="0">
              <a:solidFill>
                <a:schemeClr val="tx1"/>
              </a:solidFill>
              <a:latin typeface="微軟正黑體" panose="020B0604030504040204" pitchFamily="34" charset="-120"/>
              <a:ea typeface="微軟正黑體" panose="020B0604030504040204" pitchFamily="34" charset="-120"/>
            </a:rPr>
            <a:t>真實能力</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2882635"/>
        <a:ext cx="2085893" cy="1221142"/>
      </dsp:txXfrm>
    </dsp:sp>
    <dsp:sp modelId="{CD532653-8F16-4AE5-8BA7-8DE87342D6F0}">
      <dsp:nvSpPr>
        <dsp:cNvPr id="0" name=""/>
        <dsp:cNvSpPr/>
      </dsp:nvSpPr>
      <dsp:spPr>
        <a:xfrm rot="10800000">
          <a:off x="5411926" y="3225133"/>
          <a:ext cx="458317" cy="5361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332362"/>
        <a:ext cx="320822" cy="321687"/>
      </dsp:txXfrm>
    </dsp:sp>
    <dsp:sp modelId="{EF935BDF-A0D1-4C92-BE7D-D64FD89283E4}">
      <dsp:nvSpPr>
        <dsp:cNvPr id="0" name=""/>
        <dsp:cNvSpPr/>
      </dsp:nvSpPr>
      <dsp:spPr>
        <a:xfrm>
          <a:off x="3033861" y="2844643"/>
          <a:ext cx="2161877" cy="1297126"/>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務實的調整學校</a:t>
          </a:r>
          <a:r>
            <a:rPr lang="en-US" altLang="zh-TW" sz="2800" b="1" kern="1200" dirty="0" smtClean="0">
              <a:solidFill>
                <a:schemeClr val="tx1"/>
              </a:solidFill>
              <a:latin typeface="微軟正黑體" panose="020B0604030504040204" pitchFamily="34" charset="-120"/>
              <a:ea typeface="微軟正黑體" panose="020B0604030504040204" pitchFamily="34" charset="-120"/>
            </a:rPr>
            <a:t>/</a:t>
          </a:r>
          <a:r>
            <a:rPr lang="zh-TW" altLang="en-US" sz="2800" b="1" kern="1200" dirty="0" smtClean="0">
              <a:solidFill>
                <a:schemeClr val="tx1"/>
              </a:solidFill>
              <a:latin typeface="微軟正黑體" panose="020B0604030504040204" pitchFamily="34" charset="-120"/>
              <a:ea typeface="微軟正黑體" panose="020B0604030504040204" pitchFamily="34" charset="-120"/>
            </a:rPr>
            <a:t>科系</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3071853" y="2882635"/>
        <a:ext cx="2085893" cy="12211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640227" y="-277878"/>
          <a:ext cx="2139932" cy="2139932"/>
        </a:xfrm>
        <a:prstGeom prst="blockArc">
          <a:avLst>
            <a:gd name="adj1" fmla="val 18900000"/>
            <a:gd name="adj2" fmla="val 2700000"/>
            <a:gd name="adj3" fmla="val 1009"/>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A5AFE8-867E-421F-9502-93FC2E7FD65D}">
      <dsp:nvSpPr>
        <dsp:cNvPr id="0" name=""/>
        <dsp:cNvSpPr/>
      </dsp:nvSpPr>
      <dsp:spPr>
        <a:xfrm>
          <a:off x="486882" y="0"/>
          <a:ext cx="7742717" cy="15841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dsp:txBody>
      <dsp:txXfrm>
        <a:off x="486882" y="0"/>
        <a:ext cx="7742717" cy="1584174"/>
      </dsp:txXfrm>
    </dsp:sp>
    <dsp:sp modelId="{7E77B1A1-15F0-4B2D-BE8B-F3B0A827B0AD}">
      <dsp:nvSpPr>
        <dsp:cNvPr id="0" name=""/>
        <dsp:cNvSpPr/>
      </dsp:nvSpPr>
      <dsp:spPr>
        <a:xfrm>
          <a:off x="0" y="305205"/>
          <a:ext cx="973764" cy="97376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5/21-22</a:t>
          </a:r>
          <a:endParaRPr lang="zh-TW" altLang="en-US" sz="2000" kern="1200" dirty="0">
            <a:latin typeface="微軟正黑體" pitchFamily="34" charset="-120"/>
            <a:ea typeface="微軟正黑體" pitchFamily="34" charset="-120"/>
          </a:endParaRP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依照積分高低及志願序分發學校</a:t>
          </a:r>
          <a:endParaRPr lang="zh-TW" altLang="en-US" sz="2000" kern="1200" dirty="0">
            <a:latin typeface="微軟正黑體" pitchFamily="34" charset="-120"/>
            <a:ea typeface="微軟正黑體" pitchFamily="34" charset="-120"/>
          </a:endParaRP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分發</a:t>
          </a:r>
          <a:endParaRPr lang="zh-TW" altLang="en-US" sz="2000" kern="1200" dirty="0">
            <a:latin typeface="微軟正黑體" pitchFamily="34" charset="-120"/>
            <a:ea typeface="微軟正黑體" pitchFamily="34" charset="-120"/>
          </a:endParaRP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6/10</a:t>
          </a:r>
          <a:endParaRPr lang="zh-TW" altLang="en-US" sz="2000" kern="1200" dirty="0">
            <a:latin typeface="微軟正黑體" pitchFamily="34" charset="-120"/>
            <a:ea typeface="微軟正黑體" pitchFamily="34" charset="-120"/>
          </a:endParaRP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放榜</a:t>
          </a:r>
          <a:endParaRPr lang="zh-TW" altLang="en-US" sz="2000" kern="1200" dirty="0">
            <a:latin typeface="微軟正黑體" pitchFamily="34" charset="-120"/>
            <a:ea typeface="微軟正黑體" pitchFamily="34" charset="-120"/>
          </a:endParaRP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6/11</a:t>
          </a:r>
          <a:endParaRPr lang="zh-TW" altLang="en-US" sz="2000" kern="1200" dirty="0">
            <a:latin typeface="微軟正黑體" pitchFamily="34" charset="-120"/>
            <a:ea typeface="微軟正黑體" pitchFamily="34" charset="-120"/>
          </a:endParaRP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a:t>
          </a:r>
          <a:r>
            <a:rPr lang="en-US" altLang="zh-TW" sz="2000" kern="1200" dirty="0" smtClean="0">
              <a:latin typeface="微軟正黑體" pitchFamily="34" charset="-120"/>
              <a:ea typeface="微軟正黑體" pitchFamily="34" charset="-120"/>
            </a:rPr>
            <a:t/>
          </a:r>
          <a:br>
            <a:rPr lang="en-US" altLang="zh-TW" sz="2000" kern="1200" dirty="0" smtClean="0">
              <a:latin typeface="微軟正黑體" pitchFamily="34" charset="-120"/>
              <a:ea typeface="微軟正黑體" pitchFamily="34" charset="-120"/>
            </a:rPr>
          </a:br>
          <a:r>
            <a:rPr lang="zh-TW" altLang="en-US" sz="2000" kern="1200" dirty="0" smtClean="0">
              <a:latin typeface="微軟正黑體" pitchFamily="34" charset="-120"/>
              <a:ea typeface="微軟正黑體" pitchFamily="34" charset="-120"/>
            </a:rPr>
            <a:t>到</a:t>
          </a:r>
          <a:endParaRPr lang="zh-TW" altLang="en-US" sz="2000" kern="1200" dirty="0">
            <a:latin typeface="微軟正黑體" pitchFamily="34" charset="-120"/>
            <a:ea typeface="微軟正黑體" pitchFamily="34" charset="-120"/>
          </a:endParaRP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993500" y="-2799792"/>
          <a:ext cx="1379487"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20833"/>
        <a:ext cx="7018716" cy="1244805"/>
      </dsp:txXfrm>
    </dsp:sp>
    <dsp:sp modelId="{ECD53BAB-D8FE-446E-B57F-FCEDCC00A9E9}">
      <dsp:nvSpPr>
        <dsp:cNvPr id="0" name=""/>
        <dsp:cNvSpPr/>
      </dsp:nvSpPr>
      <dsp:spPr>
        <a:xfrm>
          <a:off x="351" y="1619"/>
          <a:ext cx="1139863" cy="1483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995" y="57263"/>
        <a:ext cx="1028575" cy="1371946"/>
      </dsp:txXfrm>
    </dsp:sp>
    <dsp:sp modelId="{0874A851-733E-4C68-A5B9-C63601CD053F}">
      <dsp:nvSpPr>
        <dsp:cNvPr id="0" name=""/>
        <dsp:cNvSpPr/>
      </dsp:nvSpPr>
      <dsp:spPr>
        <a:xfrm rot="5400000">
          <a:off x="3810637" y="-1034585"/>
          <a:ext cx="1741930"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公立學校：彰藝</a:t>
          </a:r>
          <a:r>
            <a:rPr lang="en-US" altLang="zh-TW" sz="2600" b="1" u="none" kern="1200" dirty="0" smtClean="0">
              <a:solidFill>
                <a:srgbClr val="FF0000"/>
              </a:solidFill>
              <a:latin typeface="微軟正黑體" pitchFamily="34" charset="-120"/>
              <a:ea typeface="微軟正黑體" pitchFamily="34" charset="-120"/>
            </a:rPr>
            <a:t>5</a:t>
          </a:r>
          <a:r>
            <a:rPr lang="zh-TW" altLang="en-US" sz="2600" b="1" u="none" kern="1200" dirty="0" smtClean="0">
              <a:solidFill>
                <a:srgbClr val="FF0000"/>
              </a:solidFill>
              <a:latin typeface="微軟正黑體" pitchFamily="34" charset="-120"/>
              <a:ea typeface="微軟正黑體" pitchFamily="34" charset="-120"/>
            </a:rPr>
            <a:t>、二林</a:t>
          </a:r>
          <a:r>
            <a:rPr lang="en-US" altLang="zh-TW" sz="2600" b="1" u="none" kern="1200" dirty="0" smtClean="0">
              <a:solidFill>
                <a:srgbClr val="FF0000"/>
              </a:solidFill>
              <a:latin typeface="微軟正黑體" pitchFamily="34" charset="-120"/>
              <a:ea typeface="微軟正黑體" pitchFamily="34" charset="-120"/>
            </a:rPr>
            <a:t>40</a:t>
          </a:r>
          <a:r>
            <a:rPr lang="zh-TW" altLang="en-US" sz="2600" b="1" u="none" kern="1200" dirty="0" smtClean="0">
              <a:solidFill>
                <a:srgbClr val="FF0000"/>
              </a:solidFill>
              <a:latin typeface="微軟正黑體" pitchFamily="34" charset="-120"/>
              <a:ea typeface="微軟正黑體" pitchFamily="34" charset="-120"/>
            </a:rPr>
            <a:t>、</a:t>
          </a:r>
          <a:r>
            <a:rPr lang="en-US" altLang="zh-TW" sz="2600" b="1" u="none" kern="1200" dirty="0" smtClean="0">
              <a:solidFill>
                <a:srgbClr val="FF0000"/>
              </a:solidFill>
              <a:latin typeface="微軟正黑體" pitchFamily="34" charset="-120"/>
              <a:ea typeface="微軟正黑體" pitchFamily="34" charset="-120"/>
            </a:rPr>
            <a:t/>
          </a:r>
          <a:br>
            <a:rPr lang="en-US" altLang="zh-TW" sz="2600" b="1" u="none" kern="1200" dirty="0" smtClean="0">
              <a:solidFill>
                <a:srgbClr val="FF0000"/>
              </a:solidFill>
              <a:latin typeface="微軟正黑體" pitchFamily="34" charset="-120"/>
              <a:ea typeface="微軟正黑體" pitchFamily="34" charset="-120"/>
            </a:rPr>
          </a:br>
          <a:r>
            <a:rPr lang="en-US" altLang="zh-TW" sz="2600" b="1" u="none" kern="1200" dirty="0" smtClean="0">
              <a:solidFill>
                <a:srgbClr val="FF0000"/>
              </a:solidFill>
              <a:latin typeface="微軟正黑體" pitchFamily="34" charset="-120"/>
              <a:ea typeface="微軟正黑體" pitchFamily="34" charset="-120"/>
            </a:rPr>
            <a:t>                   </a:t>
          </a:r>
          <a:r>
            <a:rPr lang="zh-TW" altLang="en-US" sz="2600" b="1" u="none" kern="1200" dirty="0" smtClean="0">
              <a:solidFill>
                <a:srgbClr val="FF0000"/>
              </a:solidFill>
              <a:latin typeface="微軟正黑體" pitchFamily="34" charset="-120"/>
              <a:ea typeface="微軟正黑體" pitchFamily="34" charset="-120"/>
            </a:rPr>
            <a:t> 成功</a:t>
          </a:r>
          <a:r>
            <a:rPr lang="en-US" altLang="zh-TW" sz="2600" b="1" u="none" kern="1200" dirty="0" smtClean="0">
              <a:solidFill>
                <a:srgbClr val="FF0000"/>
              </a:solidFill>
              <a:latin typeface="微軟正黑體" pitchFamily="34" charset="-120"/>
              <a:ea typeface="微軟正黑體" pitchFamily="34" charset="-120"/>
            </a:rPr>
            <a:t>10</a:t>
          </a:r>
          <a:r>
            <a:rPr lang="zh-TW" altLang="en-US" sz="2600" b="1" u="none" kern="1200" dirty="0" smtClean="0">
              <a:solidFill>
                <a:srgbClr val="FF0000"/>
              </a:solidFill>
              <a:latin typeface="微軟正黑體" pitchFamily="34" charset="-120"/>
              <a:ea typeface="微軟正黑體" pitchFamily="34" charset="-120"/>
            </a:rPr>
            <a:t>、田中</a:t>
          </a:r>
          <a:r>
            <a:rPr lang="en-US" altLang="zh-TW" sz="2600" b="1" u="none" kern="1200" dirty="0" smtClean="0">
              <a:solidFill>
                <a:srgbClr val="FF0000"/>
              </a:solidFill>
              <a:latin typeface="微軟正黑體" pitchFamily="34" charset="-120"/>
              <a:ea typeface="微軟正黑體" pitchFamily="34" charset="-120"/>
            </a:rPr>
            <a:t>25</a:t>
          </a:r>
          <a:r>
            <a:rPr lang="zh-TW" altLang="en-US" sz="2600" b="1" u="none" kern="1200" dirty="0" smtClean="0">
              <a:solidFill>
                <a:srgbClr val="FF0000"/>
              </a:solidFill>
              <a:latin typeface="微軟正黑體" pitchFamily="34" charset="-120"/>
              <a:ea typeface="微軟正黑體" pitchFamily="34" charset="-120"/>
            </a:rPr>
            <a:t>、和美</a:t>
          </a:r>
          <a:r>
            <a:rPr lang="en-US" altLang="zh-TW" sz="2600" b="1" u="none" kern="1200" dirty="0" smtClean="0">
              <a:solidFill>
                <a:srgbClr val="FF0000"/>
              </a:solidFill>
              <a:latin typeface="微軟正黑體" pitchFamily="34" charset="-120"/>
              <a:ea typeface="微軟正黑體" pitchFamily="34" charset="-120"/>
            </a:rPr>
            <a:t>50</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私立學校：精誠</a:t>
          </a:r>
          <a:r>
            <a:rPr lang="en-US" altLang="zh-TW" sz="2600" b="1" u="none" kern="1200" dirty="0" smtClean="0">
              <a:solidFill>
                <a:srgbClr val="FF0000"/>
              </a:solidFill>
              <a:latin typeface="微軟正黑體" pitchFamily="34" charset="-120"/>
              <a:ea typeface="微軟正黑體" pitchFamily="34" charset="-120"/>
            </a:rPr>
            <a:t>225</a:t>
          </a:r>
          <a:r>
            <a:rPr lang="zh-TW" altLang="en-US" sz="2600" b="1" u="none" kern="1200" dirty="0" smtClean="0">
              <a:solidFill>
                <a:srgbClr val="FF0000"/>
              </a:solidFill>
              <a:latin typeface="微軟正黑體" pitchFamily="34" charset="-120"/>
              <a:ea typeface="微軟正黑體" pitchFamily="34" charset="-120"/>
            </a:rPr>
            <a:t>、文興</a:t>
          </a:r>
          <a:r>
            <a:rPr lang="en-US" altLang="zh-TW" sz="2600" b="1" u="none" kern="1200" dirty="0" smtClean="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6" y="1727480"/>
        <a:ext cx="7010959" cy="1571862"/>
      </dsp:txXfrm>
    </dsp:sp>
    <dsp:sp modelId="{612C8EBA-AECD-4375-B086-FF608DEEDB88}">
      <dsp:nvSpPr>
        <dsp:cNvPr id="0" name=""/>
        <dsp:cNvSpPr/>
      </dsp:nvSpPr>
      <dsp:spPr>
        <a:xfrm>
          <a:off x="351" y="1589047"/>
          <a:ext cx="1132903" cy="18326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55655" y="1644351"/>
        <a:ext cx="1022295" cy="1722049"/>
      </dsp:txXfrm>
    </dsp:sp>
    <dsp:sp modelId="{45C3AC1C-7C86-42B1-8C46-D477007DFCA5}">
      <dsp:nvSpPr>
        <dsp:cNvPr id="0" name=""/>
        <dsp:cNvSpPr/>
      </dsp:nvSpPr>
      <dsp:spPr>
        <a:xfrm rot="5400000">
          <a:off x="3934327" y="750764"/>
          <a:ext cx="140631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a:t>
          </a:r>
          <a:r>
            <a:rPr lang="zh-TW" altLang="en-US" sz="2400" b="1" kern="1200" dirty="0" smtClean="0">
              <a:latin typeface="微軟正黑體" pitchFamily="34" charset="-120"/>
              <a:ea typeface="微軟正黑體" pitchFamily="34" charset="-120"/>
            </a:rPr>
            <a:t>日</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5</a:t>
          </a:r>
          <a:r>
            <a:rPr lang="zh-TW" altLang="en-US" sz="2400" b="1" kern="1200" dirty="0" smtClean="0">
              <a:latin typeface="微軟正黑體" pitchFamily="34" charset="-120"/>
              <a:ea typeface="微軟正黑體" pitchFamily="34" charset="-120"/>
            </a:rPr>
            <a:t>日報名</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10</a:t>
          </a:r>
          <a:r>
            <a:rPr lang="zh-TW" altLang="en-US" sz="2400" b="1" kern="1200" dirty="0" smtClean="0">
              <a:latin typeface="微軟正黑體" pitchFamily="34" charset="-120"/>
              <a:ea typeface="微軟正黑體" pitchFamily="34" charset="-120"/>
            </a:rPr>
            <a:t>日放榜</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11</a:t>
          </a:r>
          <a:r>
            <a:rPr lang="zh-TW" altLang="en-US" sz="2400" b="1" kern="1200" dirty="0" smtClean="0">
              <a:latin typeface="微軟正黑體" pitchFamily="34" charset="-120"/>
              <a:ea typeface="微軟正黑體" pitchFamily="34" charset="-120"/>
            </a:rPr>
            <a:t>日報到</a:t>
          </a:r>
          <a:endParaRPr lang="zh-TW" altLang="en-US" sz="2400" b="1" kern="1200" dirty="0">
            <a:latin typeface="微軟正黑體" pitchFamily="34" charset="-120"/>
            <a:ea typeface="微軟正黑體" pitchFamily="34" charset="-120"/>
          </a:endParaRPr>
        </a:p>
      </dsp:txBody>
      <dsp:txXfrm rot="-5400000">
        <a:off x="1159193" y="3594548"/>
        <a:ext cx="6887928" cy="1269010"/>
      </dsp:txXfrm>
    </dsp:sp>
    <dsp:sp modelId="{95F09A83-74EB-4EC8-AD6D-6E463ED96453}">
      <dsp:nvSpPr>
        <dsp:cNvPr id="0" name=""/>
        <dsp:cNvSpPr/>
      </dsp:nvSpPr>
      <dsp:spPr>
        <a:xfrm>
          <a:off x="351" y="3537469"/>
          <a:ext cx="1158842" cy="13831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56921" y="3594039"/>
        <a:ext cx="1045702" cy="12700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27</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32</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33</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45</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60</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146447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62</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72</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73</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77</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85813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78</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79</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在全國高職中的職類熱門度</a:t>
            </a:r>
            <a:endParaRPr lang="en-US" altLang="zh-TW" dirty="0" smtClean="0"/>
          </a:p>
          <a:p>
            <a:r>
              <a:rPr lang="zh-TW" altLang="en-US" dirty="0" smtClean="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86</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在全國高職中的職類熱門度</a:t>
            </a:r>
            <a:endParaRPr lang="en-US" altLang="zh-TW" dirty="0" smtClean="0"/>
          </a:p>
          <a:p>
            <a:r>
              <a:rPr lang="zh-TW" altLang="en-US" dirty="0" smtClean="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87</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因為資料種類多元所以已經都匯整在此網站中</a:t>
            </a:r>
            <a:endParaRPr lang="en-US" altLang="zh-TW" dirty="0" smtClean="0"/>
          </a:p>
          <a:p>
            <a:r>
              <a:rPr lang="zh-TW" altLang="en-US" dirty="0" smtClean="0"/>
              <a:t>其中包括升學重要日程、高中高職介紹與網站連結、各區資料</a:t>
            </a:r>
            <a:endParaRPr lang="en-US" altLang="zh-TW" dirty="0" smtClean="0"/>
          </a:p>
          <a:p>
            <a:r>
              <a:rPr lang="zh-TW" altLang="en-US" dirty="0" smtClean="0"/>
              <a:t>甚至連工作世界圖和漫步在大學等生涯參考網站都有呈現</a:t>
            </a:r>
            <a:endParaRPr lang="en-US" altLang="zh-TW" dirty="0" smtClean="0"/>
          </a:p>
          <a:p>
            <a:r>
              <a:rPr lang="zh-TW" altLang="en-US" dirty="0" smtClean="0"/>
              <a:t>提供大家多樣且完整的資訊</a:t>
            </a:r>
          </a:p>
          <a:p>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88</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89</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89</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9990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16</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21</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a:solidFill>
                  <a:prstClr val="black">
                    <a:tint val="75000"/>
                  </a:prstClr>
                </a:solidFill>
              </a:rPr>
              <a:pPr>
                <a:defRPr/>
              </a:pPr>
              <a:t>2020/3/5</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12"/>
          <p:cNvSpPr>
            <a:spLocks noGrp="1" noChangeArrowheads="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t>2020/3/5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pPr>
                <a:defRPr/>
              </a:pPr>
              <a:t>2020/3/5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Layout" Target="../diagrams/layout1.xml"/><Relationship Id="rId7" Type="http://schemas.openxmlformats.org/officeDocument/2006/relationships/slide" Target="slide17.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7.xml"/><Relationship Id="rId16" Type="http://schemas.openxmlformats.org/officeDocument/2006/relationships/diagramColors" Target="../diagrams/colors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13.xml"/><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1.gif"/><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9.xml"/><Relationship Id="rId7" Type="http://schemas.openxmlformats.org/officeDocument/2006/relationships/slide" Target="slide13.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0.xml"/><Relationship Id="rId7" Type="http://schemas.openxmlformats.org/officeDocument/2006/relationships/slide" Target="slide13.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1.xml"/><Relationship Id="rId7" Type="http://schemas.openxmlformats.org/officeDocument/2006/relationships/slide" Target="slide13.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slide" Target="slide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slide" Target="slide13.xml"/><Relationship Id="rId4" Type="http://schemas.openxmlformats.org/officeDocument/2006/relationships/image" Target="../media/image2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4.xml"/><Relationship Id="rId7" Type="http://schemas.openxmlformats.org/officeDocument/2006/relationships/slide" Target="slide1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19.xml"/><Relationship Id="rId16" Type="http://schemas.openxmlformats.org/officeDocument/2006/relationships/diagramColors" Target="../diagrams/colors19.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wmf"/><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18" Type="http://schemas.openxmlformats.org/officeDocument/2006/relationships/image" Target="../media/image29.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30.xml"/><Relationship Id="rId16" Type="http://schemas.openxmlformats.org/officeDocument/2006/relationships/diagramColors" Target="../diagrams/colors24.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image" Target="../media/image32.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www.12basic.chc.edu.tw/index.asp" TargetMode="Externa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Walk_On.mp4" TargetMode="External"/><Relationship Id="rId2" Type="http://schemas.openxmlformats.org/officeDocument/2006/relationships/hyperlink" Target="keep%20going.mp4" TargetMode="Externa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109</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性入學</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宣導</a:t>
            </a: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彰化縣十二年國教地方宣導團</a:t>
            </a: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徐慈穗</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:109</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smtClean="0">
                <a:solidFill>
                  <a:srgbClr val="000099"/>
                </a:solidFill>
                <a:effectLst>
                  <a:outerShdw blurRad="38100" dist="38100" dir="2700000" algn="tl">
                    <a:srgbClr val="C0C0C0"/>
                  </a:outerShdw>
                </a:effectLst>
                <a:latin typeface="微軟正黑體" pitchFamily="34" charset="-120"/>
                <a:ea typeface="微軟正黑體" pitchFamily="34" charset="-120"/>
              </a:rPr>
              <a:t>6</a:t>
            </a:r>
            <a:r>
              <a:rPr lang="zh-TW" altLang="en-US" sz="2800" b="1" smtClean="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10</a:t>
            </a:fld>
            <a:endParaRPr lang="zh-TW" altLang="en-US" dirty="0"/>
          </a:p>
        </p:txBody>
      </p:sp>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會考注意事項</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484784"/>
            <a:ext cx="8423844" cy="72008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rgbClr val="0070C0"/>
                </a:solidFill>
                <a:latin typeface="微軟正黑體" panose="020B0604030504040204" pitchFamily="34" charset="-120"/>
                <a:ea typeface="微軟正黑體" panose="020B0604030504040204" pitchFamily="34" charset="-120"/>
              </a:rPr>
              <a:t>會考為檢定國中三年學力而</a:t>
            </a:r>
            <a:r>
              <a:rPr lang="zh-TW" altLang="en-US" sz="2600" b="1" dirty="0" smtClean="0">
                <a:solidFill>
                  <a:srgbClr val="0070C0"/>
                </a:solidFill>
                <a:latin typeface="微軟正黑體" panose="020B0604030504040204" pitchFamily="34" charset="-120"/>
                <a:ea typeface="微軟正黑體" panose="020B0604030504040204" pitchFamily="34" charset="-120"/>
              </a:rPr>
              <a:t>設計，</a:t>
            </a:r>
            <a:r>
              <a:rPr lang="zh-TW" altLang="en-US" sz="2600" b="1" dirty="0">
                <a:solidFill>
                  <a:srgbClr val="0070C0"/>
                </a:solidFill>
                <a:latin typeface="微軟正黑體" panose="020B0604030504040204" pitchFamily="34" charset="-120"/>
                <a:ea typeface="微軟正黑體" panose="020B0604030504040204" pitchFamily="34" charset="-120"/>
              </a:rPr>
              <a:t>每位同學均須</a:t>
            </a:r>
            <a:r>
              <a:rPr lang="zh-TW" altLang="en-US" sz="2600" b="1" dirty="0" smtClean="0">
                <a:solidFill>
                  <a:srgbClr val="0070C0"/>
                </a:solidFill>
                <a:latin typeface="微軟正黑體" panose="020B0604030504040204" pitchFamily="34" charset="-120"/>
                <a:ea typeface="微軟正黑體" panose="020B0604030504040204" pitchFamily="34" charset="-120"/>
              </a:rPr>
              <a:t>參加。</a:t>
            </a:r>
            <a:endParaRPr lang="en-US" altLang="zh-TW" sz="2600" b="1" dirty="0">
              <a:solidFill>
                <a:srgbClr val="0070C0"/>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50553" y="2439770"/>
            <a:ext cx="8423844" cy="602162"/>
          </a:xfrm>
          <a:prstGeom prst="roundRect">
            <a:avLst/>
          </a:prstGeom>
          <a:solidFill>
            <a:schemeClr val="accent5">
              <a:lumMod val="40000"/>
              <a:lumOff val="6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rgbClr val="0070C0"/>
                </a:solidFill>
                <a:latin typeface="微軟正黑體" pitchFamily="34" charset="-120"/>
                <a:ea typeface="微軟正黑體" pitchFamily="34" charset="-120"/>
              </a:rPr>
              <a:t>免</a:t>
            </a:r>
            <a:r>
              <a:rPr lang="zh-TW" altLang="en-US" sz="2600" b="1" dirty="0">
                <a:solidFill>
                  <a:srgbClr val="0070C0"/>
                </a:solidFill>
                <a:latin typeface="微軟正黑體" pitchFamily="34" charset="-120"/>
                <a:ea typeface="微軟正黑體" pitchFamily="34" charset="-120"/>
              </a:rPr>
              <a:t>報名費，採集中考場測驗，</a:t>
            </a:r>
            <a:r>
              <a:rPr lang="zh-TW" altLang="zh-TW" sz="2600" b="1" dirty="0">
                <a:solidFill>
                  <a:srgbClr val="0070C0"/>
                </a:solidFill>
                <a:latin typeface="微軟正黑體" pitchFamily="34" charset="-120"/>
                <a:ea typeface="微軟正黑體" pitchFamily="34" charset="-120"/>
              </a:rPr>
              <a:t>試場全面開放</a:t>
            </a:r>
            <a:r>
              <a:rPr lang="zh-TW" altLang="en-US" sz="2600" b="1" dirty="0">
                <a:solidFill>
                  <a:srgbClr val="0070C0"/>
                </a:solidFill>
                <a:latin typeface="微軟正黑體" pitchFamily="34" charset="-120"/>
                <a:ea typeface="微軟正黑體" pitchFamily="34" charset="-120"/>
              </a:rPr>
              <a:t>冷氣服務。</a:t>
            </a:r>
            <a:endParaRPr lang="en-US" altLang="zh-TW" sz="2600" b="1" dirty="0">
              <a:solidFill>
                <a:srgbClr val="0070C0"/>
              </a:solidFill>
              <a:latin typeface="微軟正黑體" pitchFamily="34" charset="-120"/>
              <a:ea typeface="微軟正黑體" pitchFamily="34" charset="-120"/>
            </a:endParaRPr>
          </a:p>
        </p:txBody>
      </p:sp>
      <p:sp>
        <p:nvSpPr>
          <p:cNvPr id="8" name="圓角矩形 7"/>
          <p:cNvSpPr/>
          <p:nvPr/>
        </p:nvSpPr>
        <p:spPr>
          <a:xfrm>
            <a:off x="339668" y="3232376"/>
            <a:ext cx="8423844" cy="649018"/>
          </a:xfrm>
          <a:prstGeom prst="roundRect">
            <a:avLst/>
          </a:prstGeom>
          <a:solidFill>
            <a:schemeClr val="accent5">
              <a:lumMod val="60000"/>
              <a:lumOff val="4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zh-TW" sz="2600" b="1" dirty="0">
                <a:solidFill>
                  <a:srgbClr val="0070C0"/>
                </a:solidFill>
                <a:latin typeface="微軟正黑體" pitchFamily="34" charset="-120"/>
                <a:ea typeface="微軟正黑體" pitchFamily="34" charset="-120"/>
              </a:rPr>
              <a:t>身心障礙</a:t>
            </a:r>
            <a:r>
              <a:rPr lang="zh-TW" altLang="en-US" sz="2600" b="1" dirty="0">
                <a:solidFill>
                  <a:srgbClr val="0070C0"/>
                </a:solidFill>
                <a:latin typeface="微軟正黑體" pitchFamily="34" charset="-120"/>
                <a:ea typeface="微軟正黑體" pitchFamily="34" charset="-120"/>
              </a:rPr>
              <a:t>或突發傷病學生可申請特殊試場應</a:t>
            </a:r>
            <a:r>
              <a:rPr lang="zh-TW" altLang="zh-TW" sz="2600" b="1" dirty="0">
                <a:solidFill>
                  <a:srgbClr val="0070C0"/>
                </a:solidFill>
                <a:latin typeface="微軟正黑體" pitchFamily="34" charset="-120"/>
                <a:ea typeface="微軟正黑體" pitchFamily="34" charset="-120"/>
              </a:rPr>
              <a:t>考服務</a:t>
            </a:r>
            <a:r>
              <a:rPr lang="zh-TW" altLang="en-US" sz="2600" b="1" dirty="0">
                <a:solidFill>
                  <a:srgbClr val="0070C0"/>
                </a:solidFill>
                <a:latin typeface="微軟正黑體" pitchFamily="34" charset="-120"/>
                <a:ea typeface="微軟正黑體" pitchFamily="34" charset="-120"/>
              </a:rPr>
              <a:t>。</a:t>
            </a:r>
          </a:p>
        </p:txBody>
      </p:sp>
      <p:sp>
        <p:nvSpPr>
          <p:cNvPr id="9" name="圓角矩形 8"/>
          <p:cNvSpPr/>
          <p:nvPr/>
        </p:nvSpPr>
        <p:spPr>
          <a:xfrm>
            <a:off x="350553" y="4150026"/>
            <a:ext cx="8412959" cy="1152128"/>
          </a:xfrm>
          <a:prstGeom prst="roundRect">
            <a:avLst/>
          </a:prstGeom>
          <a:solidFill>
            <a:schemeClr val="accent1"/>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chemeClr val="bg1"/>
                </a:solidFill>
                <a:latin typeface="微軟正黑體" panose="020B0604030504040204" pitchFamily="34" charset="-120"/>
                <a:ea typeface="微軟正黑體" panose="020B0604030504040204" pitchFamily="34" charset="-120"/>
              </a:rPr>
              <a:t>試場一般違規</a:t>
            </a:r>
            <a:r>
              <a:rPr lang="zh-TW" altLang="en-US" sz="2600" b="1" dirty="0">
                <a:solidFill>
                  <a:schemeClr val="bg1"/>
                </a:solidFill>
                <a:latin typeface="微軟正黑體" panose="020B0604030504040204" pitchFamily="34" charset="-120"/>
                <a:ea typeface="微軟正黑體" panose="020B0604030504040204" pitchFamily="34" charset="-120"/>
              </a:rPr>
              <a:t>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smtClean="0">
                <a:solidFill>
                  <a:schemeClr val="bg1"/>
                </a:solidFill>
                <a:latin typeface="微軟正黑體" panose="020B0604030504040204" pitchFamily="34" charset="-120"/>
                <a:ea typeface="微軟正黑體" panose="020B0604030504040204" pitchFamily="34" charset="-120"/>
              </a:rPr>
              <a:t>％。</a:t>
            </a:r>
            <a:endParaRPr lang="en-US" altLang="zh-TW" sz="2600" b="1" dirty="0" smtClean="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smtClean="0">
                <a:solidFill>
                  <a:schemeClr val="bg1"/>
                </a:solidFill>
                <a:latin typeface="微軟正黑體" panose="020B0604030504040204" pitchFamily="34" charset="-120"/>
                <a:ea typeface="微軟正黑體" panose="020B0604030504040204" pitchFamily="34" charset="-120"/>
              </a:rPr>
              <a:t>(</a:t>
            </a:r>
            <a:r>
              <a:rPr lang="zh-TW" altLang="en-US" sz="2600" b="1" dirty="0" smtClean="0">
                <a:solidFill>
                  <a:schemeClr val="bg1"/>
                </a:solidFill>
                <a:latin typeface="微軟正黑體" panose="020B0604030504040204" pitchFamily="34" charset="-120"/>
                <a:ea typeface="微軟正黑體" panose="020B0604030504040204" pitchFamily="34" charset="-120"/>
              </a:rPr>
              <a:t>彰化區</a:t>
            </a:r>
            <a:r>
              <a:rPr lang="zh-TW" altLang="en-US" sz="2600" b="1" dirty="0">
                <a:solidFill>
                  <a:schemeClr val="bg1"/>
                </a:solidFill>
                <a:latin typeface="微軟正黑體" panose="020B0604030504040204" pitchFamily="34" charset="-120"/>
                <a:ea typeface="微軟正黑體" panose="020B0604030504040204" pitchFamily="34" charset="-120"/>
              </a:rPr>
              <a:t>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a:t>
            </a:r>
            <a:r>
              <a:rPr lang="zh-TW" altLang="en-US" sz="2600" b="1" dirty="0" smtClean="0">
                <a:solidFill>
                  <a:schemeClr val="bg1"/>
                </a:solidFill>
                <a:latin typeface="微軟正黑體" panose="020B0604030504040204" pitchFamily="34" charset="-120"/>
                <a:ea typeface="微軟正黑體" panose="020B0604030504040204" pitchFamily="34" charset="-120"/>
              </a:rPr>
              <a:t>扣會考總積分</a:t>
            </a:r>
            <a:r>
              <a:rPr lang="en-US" altLang="zh-TW" sz="2600" b="1" dirty="0" smtClean="0">
                <a:solidFill>
                  <a:schemeClr val="bg1"/>
                </a:solidFill>
                <a:latin typeface="微軟正黑體" panose="020B0604030504040204" pitchFamily="34" charset="-120"/>
                <a:ea typeface="微軟正黑體" panose="020B0604030504040204" pitchFamily="34" charset="-120"/>
              </a:rPr>
              <a:t>0.45</a:t>
            </a:r>
            <a:r>
              <a:rPr lang="zh-TW" altLang="en-US" sz="2600" b="1" dirty="0" smtClean="0">
                <a:solidFill>
                  <a:schemeClr val="bg1"/>
                </a:solidFill>
                <a:latin typeface="微軟正黑體" panose="020B0604030504040204" pitchFamily="34" charset="-120"/>
                <a:ea typeface="微軟正黑體" panose="020B0604030504040204" pitchFamily="34" charset="-120"/>
              </a:rPr>
              <a:t>分，五專則為</a:t>
            </a:r>
            <a:r>
              <a:rPr lang="en-US" altLang="zh-TW" sz="2600" b="1" dirty="0" smtClean="0">
                <a:solidFill>
                  <a:schemeClr val="bg1"/>
                </a:solidFill>
                <a:latin typeface="微軟正黑體" panose="020B0604030504040204" pitchFamily="34" charset="-120"/>
                <a:ea typeface="微軟正黑體" panose="020B0604030504040204" pitchFamily="34" charset="-120"/>
              </a:rPr>
              <a:t>0.15</a:t>
            </a:r>
            <a:r>
              <a:rPr lang="zh-TW" altLang="en-US" sz="2600" b="1" dirty="0" smtClean="0">
                <a:solidFill>
                  <a:schemeClr val="bg1"/>
                </a:solidFill>
                <a:latin typeface="微軟正黑體" panose="020B0604030504040204" pitchFamily="34" charset="-120"/>
                <a:ea typeface="微軟正黑體" panose="020B0604030504040204" pitchFamily="34" charset="-120"/>
              </a:rPr>
              <a:t>分</a:t>
            </a:r>
            <a:r>
              <a:rPr lang="en-US" altLang="zh-TW" sz="2600" b="1" dirty="0" smtClean="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50552" y="5448739"/>
            <a:ext cx="8412959" cy="942101"/>
          </a:xfrm>
          <a:prstGeom prst="roundRect">
            <a:avLst/>
          </a:prstGeom>
          <a:solidFill>
            <a:schemeClr val="accent5">
              <a:lumMod val="5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5918843"/>
            <a:ext cx="3881888" cy="77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12</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十二年國教入學方案說明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aphicFrame>
        <p:nvGraphicFramePr>
          <p:cNvPr id="2" name="資料庫圖表 1"/>
          <p:cNvGraphicFramePr/>
          <p:nvPr>
            <p:extLst>
              <p:ext uri="{D42A27DB-BD31-4B8C-83A1-F6EECF244321}">
                <p14:modId xmlns:p14="http://schemas.microsoft.com/office/powerpoint/2010/main" val="1646448932"/>
              </p:ext>
            </p:extLst>
          </p:nvPr>
        </p:nvGraphicFramePr>
        <p:xfrm>
          <a:off x="377076" y="1901056"/>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100811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611560" y="4509120"/>
            <a:ext cx="2304692" cy="497674"/>
            <a:chOff x="234483" y="1963191"/>
            <a:chExt cx="2304692" cy="497674"/>
          </a:xfrm>
        </p:grpSpPr>
        <p:sp>
          <p:nvSpPr>
            <p:cNvPr id="11" name="圓角矩形 10">
              <a:hlinkClick r:id="rId7" action="ppaction://hlinksldjump"/>
            </p:cNvPr>
            <p:cNvSpPr/>
            <p:nvPr/>
          </p:nvSpPr>
          <p:spPr>
            <a:xfrm>
              <a:off x="234483" y="1963191"/>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8" action="ppaction://hlinksldjump"/>
            </p:cNvPr>
            <p:cNvSpPr txBox="1"/>
            <p:nvPr/>
          </p:nvSpPr>
          <p:spPr>
            <a:xfrm>
              <a:off x="249059" y="1977767"/>
              <a:ext cx="2275540" cy="468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66241459"/>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179512" y="1340768"/>
            <a:ext cx="8784976" cy="49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一、</a:t>
            </a:r>
            <a:r>
              <a:rPr lang="zh-TW" altLang="en-US" sz="2800" b="1" dirty="0">
                <a:solidFill>
                  <a:srgbClr val="0099FF"/>
                </a:solidFill>
                <a:latin typeface="微軟正黑體" pitchFamily="34" charset="-120"/>
                <a:ea typeface="微軟正黑體" pitchFamily="34" charset="-120"/>
                <a:cs typeface="華康儷粗圓"/>
              </a:rPr>
              <a:t>務必注意各管道放榜</a:t>
            </a:r>
            <a:r>
              <a:rPr lang="zh-TW" altLang="en-US" sz="2800" b="1" dirty="0" smtClean="0">
                <a:solidFill>
                  <a:srgbClr val="0099FF"/>
                </a:solidFill>
                <a:latin typeface="微軟正黑體" pitchFamily="34" charset="-120"/>
                <a:ea typeface="微軟正黑體" pitchFamily="34" charset="-120"/>
                <a:cs typeface="華康儷粗圓"/>
              </a:rPr>
              <a:t>、報到及放棄</a:t>
            </a:r>
            <a:r>
              <a:rPr lang="zh-TW" altLang="en-US" sz="2800" b="1" dirty="0">
                <a:solidFill>
                  <a:srgbClr val="0099FF"/>
                </a:solidFill>
                <a:latin typeface="微軟正黑體" pitchFamily="34" charset="-120"/>
                <a:ea typeface="微軟正黑體" pitchFamily="34" charset="-120"/>
                <a:cs typeface="華康儷粗圓"/>
              </a:rPr>
              <a:t>錄取等</a:t>
            </a:r>
            <a:r>
              <a:rPr lang="zh-TW" altLang="en-US" sz="2800" b="1" dirty="0" smtClean="0">
                <a:solidFill>
                  <a:srgbClr val="0099FF"/>
                </a:solidFill>
                <a:latin typeface="微軟正黑體" pitchFamily="34" charset="-120"/>
                <a:ea typeface="微軟正黑體" pitchFamily="34" charset="-120"/>
                <a:cs typeface="華康儷粗圓"/>
              </a:rPr>
              <a:t>重要</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日程。</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二、各管道錄取</a:t>
            </a:r>
            <a:r>
              <a:rPr lang="zh-TW" altLang="en-US" sz="2800" b="1" dirty="0">
                <a:solidFill>
                  <a:srgbClr val="0099FF"/>
                </a:solidFill>
                <a:latin typeface="微軟正黑體" pitchFamily="34" charset="-120"/>
                <a:ea typeface="微軟正黑體" pitchFamily="34" charset="-120"/>
                <a:cs typeface="華康儷粗圓"/>
              </a:rPr>
              <a:t>報到</a:t>
            </a:r>
            <a:r>
              <a:rPr lang="zh-TW" altLang="en-US" sz="2800" b="1" dirty="0" smtClean="0">
                <a:solidFill>
                  <a:srgbClr val="0099FF"/>
                </a:solidFill>
                <a:latin typeface="微軟正黑體" pitchFamily="34" charset="-120"/>
                <a:ea typeface="微軟正黑體" pitchFamily="34" charset="-120"/>
                <a:cs typeface="華康儷粗圓"/>
              </a:rPr>
              <a:t>後，如未於期限內放棄錄取資</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格者將不得報名其他入學管道。</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三</a:t>
            </a:r>
            <a:r>
              <a:rPr lang="zh-TW" altLang="en-US" sz="2800" b="1" dirty="0">
                <a:solidFill>
                  <a:srgbClr val="0099FF"/>
                </a:solidFill>
                <a:latin typeface="微軟正黑體" pitchFamily="34" charset="-120"/>
                <a:ea typeface="微軟正黑體" pitchFamily="34" charset="-120"/>
                <a:cs typeface="華康儷粗圓"/>
              </a:rPr>
              <a:t>、請依錄取學校規定於期限內繳交畢業證書等</a:t>
            </a:r>
            <a:r>
              <a:rPr lang="zh-TW" altLang="en-US" sz="2800" b="1" dirty="0" smtClean="0">
                <a:solidFill>
                  <a:srgbClr val="0099FF"/>
                </a:solidFill>
                <a:latin typeface="微軟正黑體" pitchFamily="34" charset="-120"/>
                <a:ea typeface="微軟正黑體" pitchFamily="34" charset="-120"/>
                <a:cs typeface="華康儷粗圓"/>
              </a:rPr>
              <a:t>相</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關</a:t>
            </a:r>
            <a:r>
              <a:rPr lang="zh-TW" altLang="en-US" sz="2800" b="1" dirty="0">
                <a:solidFill>
                  <a:srgbClr val="0099FF"/>
                </a:solidFill>
                <a:latin typeface="微軟正黑體" pitchFamily="34" charset="-120"/>
                <a:ea typeface="微軟正黑體" pitchFamily="34" charset="-120"/>
                <a:cs typeface="華康儷粗圓"/>
              </a:rPr>
              <a:t>資料</a:t>
            </a:r>
            <a:r>
              <a:rPr lang="zh-TW" altLang="en-US" sz="2800" b="1" dirty="0" smtClean="0">
                <a:solidFill>
                  <a:srgbClr val="0099FF"/>
                </a:solidFill>
                <a:latin typeface="微軟正黑體" pitchFamily="34" charset="-120"/>
                <a:ea typeface="微軟正黑體" pitchFamily="34" charset="-120"/>
                <a:cs typeface="華康儷粗圓"/>
              </a:rPr>
              <a:t>。</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四</a:t>
            </a:r>
            <a:r>
              <a:rPr lang="zh-TW" altLang="en-US" sz="2800" b="1" dirty="0" smtClean="0">
                <a:solidFill>
                  <a:srgbClr val="0099FF"/>
                </a:solidFill>
                <a:latin typeface="微軟正黑體" pitchFamily="34" charset="-120"/>
                <a:ea typeface="微軟正黑體" pitchFamily="34" charset="-120"/>
                <a:cs typeface="華康儷粗圓"/>
              </a:rPr>
              <a:t>、選校前請參考各校特色課程與選修科目如何安</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排，以符應個人性向與興趣。</a:t>
            </a: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a:t>
            </a:r>
            <a:r>
              <a:rPr lang="zh-TW" altLang="en-US" sz="4400" b="1" dirty="0">
                <a:solidFill>
                  <a:prstClr val="white"/>
                </a:solidFill>
                <a:latin typeface="微軟正黑體" pitchFamily="34" charset="-120"/>
                <a:ea typeface="微軟正黑體" pitchFamily="34" charset="-120"/>
              </a:rPr>
              <a:t>免試</a:t>
            </a:r>
            <a:r>
              <a:rPr lang="zh-TW" altLang="en-US" sz="4400" b="1" dirty="0" smtClean="0">
                <a:solidFill>
                  <a:prstClr val="white"/>
                </a:solidFill>
                <a:latin typeface="微軟正黑體" pitchFamily="34" charset="-120"/>
                <a:ea typeface="微軟正黑體" pitchFamily="34" charset="-120"/>
              </a:rPr>
              <a:t>入學注意事項</a:t>
            </a:r>
            <a:endParaRPr kumimoji="1" lang="zh-TW" altLang="en-US" sz="44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45212" y="1340768"/>
            <a:ext cx="8453576" cy="565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7030A0"/>
                </a:solidFill>
                <a:latin typeface="微軟正黑體" pitchFamily="34" charset="-120"/>
                <a:ea typeface="微軟正黑體" pitchFamily="34" charset="-120"/>
                <a:cs typeface="華康儷粗圓"/>
              </a:rPr>
              <a:t>彰化區</a:t>
            </a:r>
            <a:r>
              <a:rPr lang="en-US" altLang="zh-TW" sz="3200" b="1" dirty="0" smtClean="0">
                <a:solidFill>
                  <a:srgbClr val="7030A0"/>
                </a:solidFill>
                <a:latin typeface="微軟正黑體" pitchFamily="34" charset="-120"/>
                <a:ea typeface="微軟正黑體" pitchFamily="34" charset="-120"/>
                <a:cs typeface="華康儷粗圓"/>
              </a:rPr>
              <a:t>109</a:t>
            </a:r>
            <a:r>
              <a:rPr lang="zh-TW" altLang="en-US" sz="3200" b="1" dirty="0" smtClean="0">
                <a:solidFill>
                  <a:srgbClr val="7030A0"/>
                </a:solidFill>
                <a:latin typeface="微軟正黑體" pitchFamily="34" charset="-120"/>
                <a:ea typeface="微軟正黑體" pitchFamily="34" charset="-120"/>
                <a:cs typeface="華康儷粗圓"/>
              </a:rPr>
              <a:t>入學</a:t>
            </a:r>
            <a:r>
              <a:rPr lang="zh-TW" altLang="en-US" sz="3200" b="1" dirty="0">
                <a:solidFill>
                  <a:srgbClr val="7030A0"/>
                </a:solidFill>
                <a:latin typeface="微軟正黑體" pitchFamily="34" charset="-120"/>
                <a:ea typeface="微軟正黑體" pitchFamily="34" charset="-120"/>
                <a:cs typeface="華康儷粗圓"/>
              </a:rPr>
              <a:t>變革事項</a:t>
            </a:r>
            <a:endParaRPr lang="en-US" altLang="zh-TW" sz="3200" b="1" dirty="0">
              <a:solidFill>
                <a:srgbClr val="7030A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smtClean="0">
                <a:solidFill>
                  <a:srgbClr val="0099FF"/>
                </a:solidFill>
                <a:latin typeface="微軟正黑體" pitchFamily="34" charset="-120"/>
                <a:ea typeface="微軟正黑體" pitchFamily="34" charset="-120"/>
                <a:cs typeface="華康儷粗圓"/>
              </a:rPr>
              <a:t>本縣高中職 </a:t>
            </a:r>
            <a:r>
              <a:rPr lang="zh-TW" altLang="en-US" sz="2800" b="1" dirty="0">
                <a:solidFill>
                  <a:srgbClr val="0099FF"/>
                </a:solidFill>
                <a:latin typeface="微軟正黑體" pitchFamily="34" charset="-120"/>
                <a:ea typeface="微軟正黑體" pitchFamily="34" charset="-120"/>
                <a:cs typeface="華康儷粗圓"/>
              </a:rPr>
              <a:t>皆有</a:t>
            </a:r>
            <a:r>
              <a:rPr lang="zh-TW" altLang="en-US" sz="2800" b="1" dirty="0">
                <a:solidFill>
                  <a:srgbClr val="FF0000"/>
                </a:solidFill>
                <a:latin typeface="微軟正黑體" pitchFamily="34" charset="-120"/>
                <a:ea typeface="微軟正黑體" pitchFamily="34" charset="-120"/>
                <a:cs typeface="華康儷粗圓"/>
              </a:rPr>
              <a:t>優先免試入學</a:t>
            </a:r>
            <a:r>
              <a:rPr lang="zh-TW" altLang="en-US" sz="2800" b="1" dirty="0" smtClean="0">
                <a:solidFill>
                  <a:srgbClr val="0099FF"/>
                </a:solidFill>
                <a:latin typeface="微軟正黑體" pitchFamily="34" charset="-120"/>
                <a:ea typeface="微軟正黑體" pitchFamily="34" charset="-120"/>
                <a:cs typeface="華康儷粗圓"/>
              </a:rPr>
              <a:t>管道。</a:t>
            </a:r>
            <a:endParaRPr lang="en-US" altLang="zh-TW" sz="2800" b="1" dirty="0" smtClean="0">
              <a:solidFill>
                <a:srgbClr val="0099FF"/>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latin typeface="微軟正黑體" pitchFamily="34" charset="-120"/>
                <a:ea typeface="微軟正黑體" pitchFamily="34" charset="-120"/>
                <a:cs typeface="華康儷粗圓"/>
              </a:rPr>
              <a:t>報名日期：</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6/3</a:t>
            </a:r>
            <a:r>
              <a:rPr lang="zh-TW" altLang="en-US" sz="2800" b="1" dirty="0" smtClean="0">
                <a:solidFill>
                  <a:srgbClr val="FF0000"/>
                </a:solidFill>
                <a:latin typeface="微軟正黑體" pitchFamily="34" charset="-120"/>
                <a:ea typeface="微軟正黑體" pitchFamily="34" charset="-120"/>
                <a:cs typeface="華康儷粗圓"/>
              </a:rPr>
              <a:t> </a:t>
            </a:r>
            <a:r>
              <a:rPr lang="zh-TW" altLang="en-US" sz="2800" b="1" dirty="0">
                <a:solidFill>
                  <a:srgbClr val="0099FF"/>
                </a:solidFill>
                <a:latin typeface="微軟正黑體" pitchFamily="34" charset="-120"/>
                <a:ea typeface="微軟正黑體" pitchFamily="34" charset="-120"/>
                <a:cs typeface="華康儷粗圓"/>
              </a:rPr>
              <a:t>優先免試入學報名  </a:t>
            </a:r>
            <a:r>
              <a:rPr lang="zh-TW" altLang="en-US" sz="2800" b="1" dirty="0" smtClean="0">
                <a:solidFill>
                  <a:srgbClr val="0099FF"/>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員林家商</a:t>
            </a:r>
            <a:r>
              <a:rPr lang="zh-TW" altLang="en-US" sz="2800" b="1" dirty="0" smtClean="0">
                <a:solidFill>
                  <a:srgbClr val="FF0000"/>
                </a:solidFill>
                <a:latin typeface="微軟正黑體" pitchFamily="34" charset="-120"/>
                <a:ea typeface="微軟正黑體" pitchFamily="34" charset="-120"/>
                <a:cs typeface="華康儷粗圓"/>
              </a:rPr>
              <a:t>收件</a:t>
            </a:r>
            <a:r>
              <a:rPr lang="zh-TW" altLang="en-US" sz="2800" b="1" dirty="0">
                <a:solidFill>
                  <a:srgbClr val="0099FF"/>
                </a:solidFill>
                <a:latin typeface="微軟正黑體" pitchFamily="34" charset="-120"/>
                <a:ea typeface="微軟正黑體" pitchFamily="34" charset="-120"/>
                <a:cs typeface="華康儷粗圓"/>
              </a:rPr>
              <a:t>）</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6/5</a:t>
            </a:r>
            <a:r>
              <a:rPr lang="zh-TW" altLang="en-US" sz="2800" b="1" dirty="0" smtClean="0">
                <a:solidFill>
                  <a:srgbClr val="0099FF"/>
                </a:solidFill>
                <a:latin typeface="微軟正黑體" pitchFamily="34" charset="-120"/>
                <a:ea typeface="微軟正黑體" pitchFamily="34" charset="-120"/>
                <a:cs typeface="華康儷粗圓"/>
              </a:rPr>
              <a:t>會考</a:t>
            </a:r>
            <a:r>
              <a:rPr lang="zh-TW" altLang="en-US" sz="2800" b="1" dirty="0">
                <a:solidFill>
                  <a:srgbClr val="0099FF"/>
                </a:solidFill>
                <a:latin typeface="微軟正黑體" pitchFamily="34" charset="-120"/>
                <a:ea typeface="微軟正黑體" pitchFamily="34" charset="-120"/>
                <a:cs typeface="華康儷粗圓"/>
              </a:rPr>
              <a:t>成績公布</a:t>
            </a: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a:latin typeface="微軟正黑體" pitchFamily="34" charset="-120"/>
                <a:ea typeface="微軟正黑體" pitchFamily="34" charset="-120"/>
                <a:cs typeface="華康儷粗圓"/>
              </a:rPr>
              <a:t>報名資格：</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109</a:t>
            </a:r>
            <a:r>
              <a:rPr lang="zh-TW" altLang="en-US" sz="2800" b="1" dirty="0" smtClean="0">
                <a:solidFill>
                  <a:srgbClr val="0099FF"/>
                </a:solidFill>
                <a:latin typeface="微軟正黑體" pitchFamily="34" charset="-120"/>
                <a:ea typeface="微軟正黑體" pitchFamily="34" charset="-120"/>
                <a:cs typeface="華康儷粗圓"/>
              </a:rPr>
              <a:t>年 </a:t>
            </a:r>
            <a:r>
              <a:rPr lang="en-US" altLang="zh-TW" sz="2800" b="1" dirty="0">
                <a:solidFill>
                  <a:srgbClr val="FF0000"/>
                </a:solidFill>
                <a:latin typeface="微軟正黑體" pitchFamily="34" charset="-120"/>
                <a:ea typeface="微軟正黑體" pitchFamily="34" charset="-120"/>
                <a:cs typeface="華康儷粗圓"/>
              </a:rPr>
              <a:t>2</a:t>
            </a:r>
            <a:r>
              <a:rPr lang="zh-TW" altLang="en-US" sz="2800" b="1" dirty="0">
                <a:solidFill>
                  <a:srgbClr val="FF0000"/>
                </a:solidFill>
                <a:latin typeface="微軟正黑體" pitchFamily="34" charset="-120"/>
                <a:ea typeface="微軟正黑體" pitchFamily="34" charset="-120"/>
                <a:cs typeface="華康儷粗圓"/>
              </a:rPr>
              <a:t>月 </a:t>
            </a:r>
            <a:r>
              <a:rPr lang="en-US" altLang="zh-TW" sz="2800" b="1" dirty="0">
                <a:solidFill>
                  <a:srgbClr val="FF0000"/>
                </a:solidFill>
                <a:latin typeface="微軟正黑體" pitchFamily="34" charset="-120"/>
                <a:ea typeface="微軟正黑體" pitchFamily="34" charset="-120"/>
                <a:cs typeface="華康儷粗圓"/>
              </a:rPr>
              <a:t>1</a:t>
            </a:r>
            <a:r>
              <a:rPr lang="zh-TW" altLang="en-US" sz="2800" b="1" dirty="0">
                <a:solidFill>
                  <a:srgbClr val="FF0000"/>
                </a:solidFill>
                <a:latin typeface="微軟正黑體" pitchFamily="34" charset="-120"/>
                <a:ea typeface="微軟正黑體" pitchFamily="34" charset="-120"/>
                <a:cs typeface="華康儷粗圓"/>
              </a:rPr>
              <a:t>日前</a:t>
            </a:r>
            <a:r>
              <a:rPr lang="zh-TW" altLang="en-US" sz="2800" b="1" dirty="0">
                <a:solidFill>
                  <a:srgbClr val="0099FF"/>
                </a:solidFill>
                <a:latin typeface="微軟正黑體" pitchFamily="34" charset="-120"/>
                <a:ea typeface="微軟正黑體" pitchFamily="34" charset="-120"/>
                <a:cs typeface="華康儷粗圓"/>
              </a:rPr>
              <a:t>就讀本區國中</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且未申請變更就學區 </a:t>
            </a:r>
          </a:p>
          <a:p>
            <a:pPr lvl="1" algn="just" eaLnBrk="1" hangingPunct="1">
              <a:lnSpc>
                <a:spcPct val="110000"/>
              </a:lnSpc>
              <a:spcAft>
                <a:spcPts val="1200"/>
              </a:spcAft>
              <a:buClr>
                <a:srgbClr val="C0504D"/>
              </a:buClr>
              <a:buSzPct val="85000"/>
              <a:buFont typeface="Wingdings" pitchFamily="2" charset="2"/>
              <a:buChar char="l"/>
            </a:pP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年彰化區入學</a:t>
            </a:r>
            <a:r>
              <a:rPr lang="en-US" altLang="zh-TW" sz="4400" b="1" dirty="0" smtClean="0">
                <a:solidFill>
                  <a:prstClr val="white"/>
                </a:solidFill>
                <a:latin typeface="微軟正黑體" pitchFamily="34" charset="-120"/>
                <a:ea typeface="微軟正黑體" pitchFamily="34" charset="-120"/>
              </a:rPr>
              <a:t>-</a:t>
            </a:r>
            <a:r>
              <a:rPr lang="zh-TW" altLang="en-US" sz="4400" b="1" dirty="0" smtClean="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81048" y="2243316"/>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64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664826033"/>
              </p:ext>
            </p:extLst>
          </p:nvPr>
        </p:nvGraphicFramePr>
        <p:xfrm>
          <a:off x="395535" y="2631049"/>
          <a:ext cx="6192688" cy="3966302"/>
        </p:xfrm>
        <a:graphic>
          <a:graphicData uri="http://schemas.openxmlformats.org/drawingml/2006/table">
            <a:tbl>
              <a:tblPr firstRow="1" bandRow="1">
                <a:tableStyleId>{08FB837D-C827-4EFA-A057-4D05807E0F7C}</a:tableStyleId>
              </a:tblPr>
              <a:tblGrid>
                <a:gridCol w="360040">
                  <a:extLst>
                    <a:ext uri="{9D8B030D-6E8A-4147-A177-3AD203B41FA5}">
                      <a16:colId xmlns:a16="http://schemas.microsoft.com/office/drawing/2014/main" xmlns="" val="20000"/>
                    </a:ext>
                  </a:extLst>
                </a:gridCol>
                <a:gridCol w="5832648">
                  <a:extLst>
                    <a:ext uri="{9D8B030D-6E8A-4147-A177-3AD203B41FA5}">
                      <a16:colId xmlns:a16="http://schemas.microsoft.com/office/drawing/2014/main" xmlns="" val="20001"/>
                    </a:ext>
                  </a:extLst>
                </a:gridCol>
              </a:tblGrid>
              <a:tr h="450611">
                <a:tc gridSpan="2">
                  <a:txBody>
                    <a:bodyPr/>
                    <a:lstStyle/>
                    <a:p>
                      <a:pPr algn="ctr">
                        <a:lnSpc>
                          <a:spcPct val="80000"/>
                        </a:lnSpc>
                        <a:spcAft>
                          <a:spcPts val="0"/>
                        </a:spcAft>
                      </a:pPr>
                      <a:r>
                        <a:rPr lang="zh-TW" altLang="en-US" sz="2400" b="1" kern="100" dirty="0" smtClean="0">
                          <a:solidFill>
                            <a:schemeClr val="bg1"/>
                          </a:solidFill>
                          <a:latin typeface="微軟正黑體" pitchFamily="34" charset="-120"/>
                          <a:ea typeface="微軟正黑體" pitchFamily="34" charset="-120"/>
                          <a:cs typeface="+mn-cs"/>
                        </a:rPr>
                        <a:t>採計積分</a:t>
                      </a:r>
                      <a:endParaRPr lang="zh-TW" sz="2400" b="1" kern="100" dirty="0">
                        <a:solidFill>
                          <a:schemeClr val="bg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437807">
                <a:tc>
                  <a:txBody>
                    <a:bodyPr/>
                    <a:lstStyle/>
                    <a:p>
                      <a:pPr algn="ctr">
                        <a:lnSpc>
                          <a:spcPct val="100000"/>
                        </a:lnSpc>
                      </a:pPr>
                      <a:r>
                        <a:rPr lang="en-US" altLang="zh-TW" sz="2000" b="0" dirty="0" smtClean="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smtClean="0">
                          <a:solidFill>
                            <a:schemeClr val="dk1"/>
                          </a:solidFill>
                          <a:latin typeface="微軟正黑體" pitchFamily="34" charset="-120"/>
                          <a:ea typeface="微軟正黑體" pitchFamily="34" charset="-120"/>
                          <a:cs typeface="+mn-cs"/>
                        </a:rPr>
                        <a:t>國際技能競賽</a:t>
                      </a:r>
                      <a:r>
                        <a:rPr lang="en-US" altLang="zh-TW" sz="2000" b="0" kern="1200" dirty="0" smtClean="0">
                          <a:solidFill>
                            <a:schemeClr val="dk1"/>
                          </a:solidFill>
                          <a:latin typeface="微軟正黑體" pitchFamily="34" charset="-120"/>
                          <a:ea typeface="微軟正黑體" pitchFamily="34" charset="-120"/>
                          <a:cs typeface="+mn-cs"/>
                        </a:rPr>
                        <a:t>(</a:t>
                      </a:r>
                      <a:r>
                        <a:rPr lang="zh-TW" altLang="en-US" sz="2000" b="0" kern="1200" dirty="0" smtClean="0">
                          <a:solidFill>
                            <a:schemeClr val="dk1"/>
                          </a:solidFill>
                          <a:latin typeface="微軟正黑體" pitchFamily="34" charset="-120"/>
                          <a:ea typeface="微軟正黑體" pitchFamily="34" charset="-120"/>
                          <a:cs typeface="+mn-cs"/>
                        </a:rPr>
                        <a:t>含科技展覽</a:t>
                      </a:r>
                      <a:r>
                        <a:rPr lang="en-US" altLang="zh-TW" sz="2000" b="0" kern="1200" dirty="0" smtClean="0">
                          <a:solidFill>
                            <a:schemeClr val="dk1"/>
                          </a:solidFill>
                          <a:latin typeface="微軟正黑體" pitchFamily="34" charset="-120"/>
                          <a:ea typeface="微軟正黑體" pitchFamily="34" charset="-120"/>
                          <a:cs typeface="+mn-cs"/>
                        </a:rPr>
                        <a:t>)</a:t>
                      </a:r>
                      <a:endParaRPr lang="zh-TW" altLang="en-US" sz="2000" b="0" kern="1200" dirty="0" smtClean="0">
                        <a:solidFill>
                          <a:schemeClr val="dk1"/>
                        </a:solidFill>
                        <a:latin typeface="微軟正黑體" pitchFamily="34" charset="-120"/>
                        <a:ea typeface="微軟正黑體" pitchFamily="34" charset="-120"/>
                        <a:cs typeface="+mn-cs"/>
                      </a:endParaRPr>
                    </a:p>
                  </a:txBody>
                  <a:tcPr marL="68580" marR="68580" marT="0" marB="0" anchor="ctr"/>
                </a:tc>
                <a:extLst>
                  <a:ext uri="{0D108BD9-81ED-4DB2-BD59-A6C34878D82A}">
                    <a16:rowId xmlns:a16="http://schemas.microsoft.com/office/drawing/2014/main" xmlns="" val="10001"/>
                  </a:ext>
                </a:extLst>
              </a:tr>
              <a:tr h="341990">
                <a:tc>
                  <a:txBody>
                    <a:bodyPr/>
                    <a:lstStyle/>
                    <a:p>
                      <a:pPr algn="ctr">
                        <a:lnSpc>
                          <a:spcPct val="100000"/>
                        </a:lnSpc>
                      </a:pPr>
                      <a:r>
                        <a:rPr lang="en-US" altLang="zh-TW" sz="2000" b="0" dirty="0" smtClean="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全國性技藝技能競賽</a:t>
                      </a:r>
                    </a:p>
                  </a:txBody>
                  <a:tcPr marL="68580" marR="68580" marT="0" marB="0" anchor="ctr"/>
                </a:tc>
                <a:extLst>
                  <a:ext uri="{0D108BD9-81ED-4DB2-BD59-A6C34878D82A}">
                    <a16:rowId xmlns:a16="http://schemas.microsoft.com/office/drawing/2014/main" xmlns="" val="10002"/>
                  </a:ext>
                </a:extLst>
              </a:tr>
              <a:tr h="360385">
                <a:tc>
                  <a:txBody>
                    <a:bodyPr/>
                    <a:lstStyle/>
                    <a:p>
                      <a:pPr algn="ctr">
                        <a:lnSpc>
                          <a:spcPct val="100000"/>
                        </a:lnSpc>
                      </a:pPr>
                      <a:r>
                        <a:rPr lang="en-US" altLang="zh-TW" sz="2000" b="0" dirty="0" smtClean="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tc>
                <a:extLst>
                  <a:ext uri="{0D108BD9-81ED-4DB2-BD59-A6C34878D82A}">
                    <a16:rowId xmlns:a16="http://schemas.microsoft.com/office/drawing/2014/main" xmlns="" val="10003"/>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4"/>
                  </a:ext>
                </a:extLst>
              </a:tr>
              <a:tr h="657336">
                <a:tc>
                  <a:txBody>
                    <a:bodyPr/>
                    <a:lstStyle/>
                    <a:p>
                      <a:pPr algn="ctr">
                        <a:lnSpc>
                          <a:spcPct val="100000"/>
                        </a:lnSpc>
                      </a:pPr>
                      <a:r>
                        <a:rPr lang="en-US" altLang="zh-TW" sz="2000" b="0" dirty="0" smtClean="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tc>
                <a:tc>
                  <a:txBody>
                    <a:bodyPr/>
                    <a:lstStyle/>
                    <a:p>
                      <a:pPr algn="l">
                        <a:lnSpc>
                          <a:spcPct val="100000"/>
                        </a:lnSpc>
                        <a:spcAft>
                          <a:spcPts val="0"/>
                        </a:spcAft>
                      </a:pPr>
                      <a:r>
                        <a:rPr lang="zh-TW" altLang="en-US" sz="2000" b="0" kern="100" dirty="0" smtClean="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5"/>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6"/>
                  </a:ext>
                </a:extLst>
              </a:tr>
              <a:tr h="727589">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smtClean="0">
                          <a:solidFill>
                            <a:schemeClr val="tx1"/>
                          </a:solidFill>
                          <a:latin typeface="微軟正黑體" pitchFamily="34" charset="-120"/>
                          <a:ea typeface="微軟正黑體" pitchFamily="34" charset="-120"/>
                          <a:cs typeface="Times New Roman"/>
                        </a:rPr>
                        <a:t>PR</a:t>
                      </a:r>
                      <a:r>
                        <a:rPr lang="zh-TW" altLang="en-US" sz="2000" b="0" kern="100" dirty="0" smtClean="0">
                          <a:solidFill>
                            <a:schemeClr val="tx1"/>
                          </a:solidFill>
                          <a:latin typeface="微軟正黑體" pitchFamily="34" charset="-120"/>
                          <a:ea typeface="微軟正黑體" pitchFamily="34" charset="-120"/>
                          <a:cs typeface="Times New Roman"/>
                        </a:rPr>
                        <a:t>值七十以上者</a:t>
                      </a:r>
                      <a:r>
                        <a:rPr lang="en-US" altLang="zh-TW" sz="2000" b="0" kern="100" dirty="0" smtClean="0">
                          <a:solidFill>
                            <a:schemeClr val="tx1"/>
                          </a:solidFill>
                          <a:latin typeface="微軟正黑體" pitchFamily="34" charset="-120"/>
                          <a:ea typeface="微軟正黑體" pitchFamily="34" charset="-120"/>
                          <a:cs typeface="Times New Roman"/>
                        </a:rPr>
                        <a:t>(</a:t>
                      </a:r>
                      <a:r>
                        <a:rPr lang="zh-TW" altLang="en-US" sz="2000" b="0" kern="100" dirty="0" smtClean="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smtClean="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323526" y="1189545"/>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3" name="群組 18"/>
          <p:cNvGrpSpPr/>
          <p:nvPr/>
        </p:nvGrpSpPr>
        <p:grpSpPr>
          <a:xfrm>
            <a:off x="1714723" y="1275833"/>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rgbClr val="0070C0"/>
                  </a:solidFill>
                  <a:latin typeface="華康新特明體(P)" pitchFamily="18" charset="-120"/>
                  <a:ea typeface="微軟正黑體" pitchFamily="34" charset="-120"/>
                  <a:cs typeface="Times New Roman" pitchFamily="18" charset="0"/>
                </a:rPr>
                <a:t>只看</a:t>
              </a:r>
              <a:r>
                <a:rPr lang="zh-TW" altLang="en-US" sz="2200" b="1" dirty="0">
                  <a:solidFill>
                    <a:srgbClr val="FF0000"/>
                  </a:solidFill>
                  <a:latin typeface="華康新特明體(P)" pitchFamily="18" charset="-120"/>
                  <a:ea typeface="微軟正黑體" pitchFamily="34" charset="-120"/>
                  <a:cs typeface="Times New Roman" pitchFamily="18" charset="0"/>
                </a:rPr>
                <a:t>技藝</a:t>
              </a:r>
              <a:r>
                <a:rPr kumimoji="0" lang="zh-TW" altLang="en-US" sz="2200" b="1" dirty="0">
                  <a:solidFill>
                    <a:srgbClr val="FF0000"/>
                  </a:solidFill>
                  <a:latin typeface="微軟正黑體" pitchFamily="34" charset="-120"/>
                  <a:ea typeface="微軟正黑體" pitchFamily="34" charset="-120"/>
                </a:rPr>
                <a:t>教育課程</a:t>
              </a:r>
              <a:r>
                <a:rPr kumimoji="0" lang="zh-TW" altLang="en-US" sz="2200" b="1" dirty="0" smtClean="0">
                  <a:solidFill>
                    <a:srgbClr val="FF0000"/>
                  </a:solidFill>
                  <a:latin typeface="微軟正黑體" pitchFamily="34" charset="-120"/>
                  <a:ea typeface="微軟正黑體" pitchFamily="34" charset="-120"/>
                </a:rPr>
                <a:t>成績或技藝技能競賽或科展成績</a:t>
              </a:r>
              <a:r>
                <a:rPr kumimoji="0" lang="zh-TW" altLang="en-US" sz="2200" b="1" dirty="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smtClean="0">
                  <a:solidFill>
                    <a:srgbClr val="FF0000"/>
                  </a:solidFill>
                  <a:latin typeface="微軟正黑體" pitchFamily="34" charset="-120"/>
                  <a:ea typeface="微軟正黑體" pitchFamily="34" charset="-120"/>
                </a:rPr>
                <a:t>。</a:t>
              </a:r>
              <a:r>
                <a:rPr kumimoji="0" lang="en-US" altLang="zh-TW" sz="2200" b="1" dirty="0" smtClean="0">
                  <a:solidFill>
                    <a:srgbClr val="FF0000"/>
                  </a:solidFill>
                  <a:latin typeface="微軟正黑體" pitchFamily="34" charset="-120"/>
                  <a:ea typeface="微軟正黑體" pitchFamily="34" charset="-120"/>
                </a:rPr>
                <a:t>(※</a:t>
              </a:r>
              <a:r>
                <a:rPr kumimoji="0" lang="zh-TW" altLang="en-US" sz="2200" b="1" dirty="0" smtClean="0">
                  <a:solidFill>
                    <a:srgbClr val="FF0000"/>
                  </a:solidFill>
                  <a:latin typeface="微軟正黑體" pitchFamily="34" charset="-120"/>
                  <a:ea typeface="微軟正黑體" pitchFamily="34" charset="-120"/>
                </a:rPr>
                <a:t>需對應專業群科</a:t>
              </a:r>
              <a:r>
                <a:rPr kumimoji="0" lang="en-US" altLang="zh-TW" sz="2200" b="1" dirty="0" smtClean="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323527" y="260648"/>
            <a:ext cx="8640961"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年技</a:t>
            </a:r>
            <a:r>
              <a:rPr lang="zh-TW" altLang="en-US" b="1" dirty="0">
                <a:solidFill>
                  <a:schemeClr val="bg1"/>
                </a:solidFill>
                <a:latin typeface="微軟正黑體" pitchFamily="34" charset="-120"/>
                <a:ea typeface="微軟正黑體" pitchFamily="34" charset="-120"/>
              </a:rPr>
              <a:t>優甄</a:t>
            </a:r>
            <a:r>
              <a:rPr lang="zh-TW" altLang="en-US" b="1" dirty="0" smtClean="0">
                <a:solidFill>
                  <a:schemeClr val="bg1"/>
                </a:solidFill>
                <a:latin typeface="微軟正黑體" pitchFamily="34" charset="-120"/>
                <a:ea typeface="微軟正黑體" pitchFamily="34" charset="-120"/>
              </a:rPr>
              <a:t>審入學</a:t>
            </a:r>
            <a:endParaRPr lang="zh-TW" altLang="en-US" b="1" dirty="0">
              <a:solidFill>
                <a:schemeClr val="bg1"/>
              </a:solidFill>
              <a:latin typeface="微軟正黑體" pitchFamily="34" charset="-120"/>
              <a:ea typeface="微軟正黑體" pitchFamily="34" charset="-120"/>
            </a:endParaRPr>
          </a:p>
        </p:txBody>
      </p:sp>
      <p:sp>
        <p:nvSpPr>
          <p:cNvPr id="9" name="投影片編號版面配置區 8"/>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16</a:t>
            </a:fld>
            <a:endParaRPr lang="zh-TW" altLang="en-US">
              <a:solidFill>
                <a:prstClr val="black">
                  <a:tint val="75000"/>
                </a:prstClr>
              </a:solidFill>
              <a:latin typeface="微軟正黑體" pitchFamily="34" charset="-120"/>
              <a:ea typeface="微軟正黑體" pitchFamily="34" charset="-120"/>
            </a:endParaRPr>
          </a:p>
        </p:txBody>
      </p:sp>
      <p:pic>
        <p:nvPicPr>
          <p:cNvPr id="4" name="圖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16" name="資料庫圖表 15"/>
          <p:cNvGraphicFramePr/>
          <p:nvPr>
            <p:extLst>
              <p:ext uri="{D42A27DB-BD31-4B8C-83A1-F6EECF244321}">
                <p14:modId xmlns:p14="http://schemas.microsoft.com/office/powerpoint/2010/main" val="3536633671"/>
              </p:ext>
            </p:extLst>
          </p:nvPr>
        </p:nvGraphicFramePr>
        <p:xfrm>
          <a:off x="6624736" y="2600042"/>
          <a:ext cx="2519264" cy="4065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圖片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chemeClr val="accent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升</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248964166"/>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16632"/>
            <a:ext cx="8244000"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64274134"/>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18</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07504" y="67009"/>
            <a:ext cx="8813576" cy="548680"/>
          </a:xfrm>
          <a:prstGeom prst="rect">
            <a:avLst/>
          </a:prstGeom>
          <a:solidFill>
            <a:srgbClr val="FF00FF"/>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年優先免試入學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4126643430"/>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355239">
                  <a:extLst>
                    <a:ext uri="{9D8B030D-6E8A-4147-A177-3AD203B41FA5}">
                      <a16:colId xmlns:a16="http://schemas.microsoft.com/office/drawing/2014/main" xmlns="" val="20002"/>
                    </a:ext>
                  </a:extLst>
                </a:gridCol>
                <a:gridCol w="355239"/>
                <a:gridCol w="355239"/>
                <a:gridCol w="355239"/>
                <a:gridCol w="355239"/>
                <a:gridCol w="355239"/>
                <a:gridCol w="355239"/>
                <a:gridCol w="355239"/>
                <a:gridCol w="355239"/>
                <a:gridCol w="355239"/>
                <a:gridCol w="355239"/>
                <a:gridCol w="355239"/>
                <a:gridCol w="355239"/>
                <a:gridCol w="355239"/>
                <a:gridCol w="355239"/>
                <a:gridCol w="973168"/>
                <a:gridCol w="782436">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smtClean="0">
                          <a:latin typeface="微軟正黑體" pitchFamily="34" charset="-120"/>
                          <a:ea typeface="微軟正黑體" pitchFamily="34" charset="-120"/>
                        </a:rPr>
                        <a:t>只填一校</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144016">
                <a:tc vMerge="1">
                  <a:txBody>
                    <a:bodyPr/>
                    <a:lstStyle/>
                    <a:p>
                      <a:endParaRPr lang="zh-TW" altLang="en-US"/>
                    </a:p>
                  </a:txBody>
                  <a:tcPr/>
                </a:tc>
                <a:tc>
                  <a:txBody>
                    <a:bodyPr/>
                    <a:lstStyle/>
                    <a:p>
                      <a:pPr algn="ctr">
                        <a:lnSpc>
                          <a:spcPts val="1800"/>
                        </a:lnSpc>
                      </a:pP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2</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itchFamily="34" charset="-120"/>
                          <a:ea typeface="微軟正黑體" pitchFamily="34" charset="-120"/>
                        </a:rPr>
                        <a:t>加權</a:t>
                      </a:r>
                      <a:endParaRPr lang="zh-TW" altLang="en-US" b="1"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5</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5399658" y="6349257"/>
            <a:ext cx="3744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en-US" altLang="zh-TW" dirty="0" smtClean="0">
                <a:solidFill>
                  <a:prstClr val="black"/>
                </a:solidFill>
                <a:latin typeface="微軟正黑體" panose="020B0604030504040204" pitchFamily="34" charset="-120"/>
                <a:ea typeface="微軟正黑體" panose="020B0604030504040204" pitchFamily="34" charset="-120"/>
              </a:rPr>
              <a:t>2019.1.10</a:t>
            </a:r>
            <a:r>
              <a:rPr lang="zh-TW" altLang="en-US" dirty="0" smtClean="0">
                <a:solidFill>
                  <a:prstClr val="black"/>
                </a:solidFill>
                <a:latin typeface="微軟正黑體" panose="020B0604030504040204" pitchFamily="34" charset="-120"/>
                <a:ea typeface="微軟正黑體" panose="020B0604030504040204" pitchFamily="34" charset="-120"/>
              </a:rPr>
              <a:t>聯合新聞網</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1259632" y="188640"/>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亞洲</a:t>
            </a: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前瞻科技調查報告</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906" y="2551361"/>
            <a:ext cx="5015894" cy="3709268"/>
          </a:xfrm>
          <a:prstGeom prst="rect">
            <a:avLst/>
          </a:prstGeom>
          <a:ln>
            <a:solidFill>
              <a:schemeClr val="tx1"/>
            </a:solidFill>
          </a:ln>
        </p:spPr>
      </p:pic>
      <p:sp>
        <p:nvSpPr>
          <p:cNvPr id="3" name="矩形 2"/>
          <p:cNvSpPr/>
          <p:nvPr/>
        </p:nvSpPr>
        <p:spPr>
          <a:xfrm>
            <a:off x="396522" y="1411025"/>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人工智慧</a:t>
            </a:r>
            <a:r>
              <a:rPr lang="zh-TW" altLang="en-US" sz="2000" dirty="0" smtClean="0">
                <a:latin typeface="微軟正黑體" panose="020B0604030504040204" pitchFamily="34" charset="-120"/>
                <a:ea typeface="微軟正黑體" panose="020B0604030504040204" pitchFamily="34" charset="-120"/>
              </a:rPr>
              <a:t>大躍進</a:t>
            </a:r>
            <a:endParaRPr lang="zh-TW" altLang="en-US" sz="2000" dirty="0">
              <a:latin typeface="微軟正黑體" panose="020B0604030504040204" pitchFamily="34" charset="-120"/>
              <a:ea typeface="微軟正黑體" panose="020B0604030504040204" pitchFamily="34" charset="-120"/>
            </a:endParaRPr>
          </a:p>
        </p:txBody>
      </p:sp>
      <p:sp>
        <p:nvSpPr>
          <p:cNvPr id="6" name="矩形 5"/>
          <p:cNvSpPr/>
          <p:nvPr/>
        </p:nvSpPr>
        <p:spPr>
          <a:xfrm>
            <a:off x="412551" y="1936726"/>
            <a:ext cx="308770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TW" sz="2000" dirty="0" err="1">
                <a:latin typeface="微軟正黑體" panose="020B0604030504040204" pitchFamily="34" charset="-120"/>
                <a:ea typeface="微軟正黑體" panose="020B0604030504040204" pitchFamily="34" charset="-120"/>
              </a:rPr>
              <a:t>6G</a:t>
            </a:r>
            <a:r>
              <a:rPr lang="zh-TW" altLang="en-US" sz="2000" dirty="0">
                <a:latin typeface="微軟正黑體" panose="020B0604030504040204" pitchFamily="34" charset="-120"/>
                <a:ea typeface="微軟正黑體" panose="020B0604030504040204" pitchFamily="34" charset="-120"/>
              </a:rPr>
              <a:t>行動通訊技術覆蓋全球</a:t>
            </a:r>
          </a:p>
        </p:txBody>
      </p:sp>
      <p:sp>
        <p:nvSpPr>
          <p:cNvPr id="10" name="矩形 9"/>
          <p:cNvSpPr/>
          <p:nvPr/>
        </p:nvSpPr>
        <p:spPr>
          <a:xfrm>
            <a:off x="401339" y="2500050"/>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區塊鏈驅動新經濟</a:t>
            </a:r>
          </a:p>
        </p:txBody>
      </p:sp>
      <p:sp>
        <p:nvSpPr>
          <p:cNvPr id="11" name="矩形 10"/>
          <p:cNvSpPr/>
          <p:nvPr/>
        </p:nvSpPr>
        <p:spPr>
          <a:xfrm>
            <a:off x="404338" y="3079362"/>
            <a:ext cx="249299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自駕車實現智慧交通</a:t>
            </a:r>
          </a:p>
        </p:txBody>
      </p:sp>
      <p:sp>
        <p:nvSpPr>
          <p:cNvPr id="12" name="矩形 11"/>
          <p:cNvSpPr/>
          <p:nvPr/>
        </p:nvSpPr>
        <p:spPr>
          <a:xfrm>
            <a:off x="398304" y="3662673"/>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工業機器人推動產業升級</a:t>
            </a:r>
          </a:p>
        </p:txBody>
      </p:sp>
      <p:sp>
        <p:nvSpPr>
          <p:cNvPr id="13" name="矩形 12"/>
          <p:cNvSpPr/>
          <p:nvPr/>
        </p:nvSpPr>
        <p:spPr>
          <a:xfrm>
            <a:off x="396522" y="4239177"/>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服務機器人滿足家庭需求</a:t>
            </a:r>
          </a:p>
        </p:txBody>
      </p:sp>
      <p:sp>
        <p:nvSpPr>
          <p:cNvPr id="14" name="矩形 13"/>
          <p:cNvSpPr/>
          <p:nvPr/>
        </p:nvSpPr>
        <p:spPr>
          <a:xfrm>
            <a:off x="396522" y="4795885"/>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新能源車節能減碳</a:t>
            </a:r>
          </a:p>
        </p:txBody>
      </p:sp>
      <p:sp>
        <p:nvSpPr>
          <p:cNvPr id="15" name="矩形 14"/>
          <p:cNvSpPr/>
          <p:nvPr/>
        </p:nvSpPr>
        <p:spPr>
          <a:xfrm>
            <a:off x="412551" y="5328202"/>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塑膠材料更友善</a:t>
            </a:r>
          </a:p>
        </p:txBody>
      </p:sp>
      <p:sp>
        <p:nvSpPr>
          <p:cNvPr id="16" name="矩形 15"/>
          <p:cNvSpPr/>
          <p:nvPr/>
        </p:nvSpPr>
        <p:spPr>
          <a:xfrm>
            <a:off x="396522" y="5860519"/>
            <a:ext cx="223126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2000" dirty="0">
                <a:latin typeface="微軟正黑體" panose="020B0604030504040204" pitchFamily="34" charset="-120"/>
                <a:ea typeface="微軟正黑體" panose="020B0604030504040204" pitchFamily="34" charset="-120"/>
              </a:rPr>
              <a:t>奈米科技無處</a:t>
            </a:r>
            <a:r>
              <a:rPr lang="zh-TW" altLang="en-US" sz="2000" dirty="0" smtClean="0">
                <a:latin typeface="微軟正黑體" panose="020B0604030504040204" pitchFamily="34" charset="-120"/>
                <a:ea typeface="微軟正黑體" panose="020B0604030504040204" pitchFamily="34" charset="-120"/>
              </a:rPr>
              <a:t>不在</a:t>
            </a:r>
            <a:endParaRPr lang="zh-TW" altLang="en-US" sz="20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670906" y="1411025"/>
            <a:ext cx="5015894" cy="923330"/>
          </a:xfrm>
          <a:prstGeom prst="rect">
            <a:avLst/>
          </a:prstGeom>
          <a:solidFill>
            <a:srgbClr val="FFCC99"/>
          </a:solidFill>
        </p:spPr>
        <p:txBody>
          <a:bodyPr wrap="square">
            <a:spAutoFit/>
          </a:bodyPr>
          <a:lstStyle/>
          <a:p>
            <a:r>
              <a:rPr lang="zh-TW" altLang="en-US" dirty="0" smtClean="0">
                <a:solidFill>
                  <a:srgbClr val="444444"/>
                </a:solidFill>
                <a:latin typeface="微軟正黑體" panose="020B0604030504040204" pitchFamily="34" charset="-120"/>
                <a:ea typeface="微軟正黑體" panose="020B0604030504040204" pitchFamily="34" charset="-120"/>
              </a:rPr>
              <a:t>工研院與美國電機電子工程師學會（</a:t>
            </a:r>
            <a:r>
              <a:rPr lang="en-US" altLang="zh-TW" dirty="0" smtClean="0">
                <a:solidFill>
                  <a:srgbClr val="444444"/>
                </a:solidFill>
                <a:latin typeface="微軟正黑體" panose="020B0604030504040204" pitchFamily="34" charset="-120"/>
                <a:ea typeface="微軟正黑體" panose="020B0604030504040204" pitchFamily="34" charset="-120"/>
              </a:rPr>
              <a:t>IEEE</a:t>
            </a:r>
            <a:r>
              <a:rPr lang="zh-TW" altLang="en-US" dirty="0" smtClean="0">
                <a:solidFill>
                  <a:srgbClr val="444444"/>
                </a:solidFill>
                <a:latin typeface="微軟正黑體" panose="020B0604030504040204" pitchFamily="34" charset="-120"/>
                <a:ea typeface="微軟正黑體" panose="020B0604030504040204" pitchFamily="34" charset="-120"/>
              </a:rPr>
              <a:t>）合作</a:t>
            </a:r>
            <a:r>
              <a:rPr lang="en-US" altLang="zh-TW" dirty="0" smtClean="0">
                <a:solidFill>
                  <a:srgbClr val="444444"/>
                </a:solidFill>
                <a:latin typeface="微軟正黑體" panose="020B0604030504040204" pitchFamily="34" charset="-120"/>
                <a:ea typeface="微軟正黑體" panose="020B0604030504040204" pitchFamily="34" charset="-120"/>
              </a:rPr>
              <a:t/>
            </a:r>
            <a:br>
              <a:rPr lang="en-US" altLang="zh-TW" dirty="0" smtClean="0">
                <a:solidFill>
                  <a:srgbClr val="444444"/>
                </a:solidFill>
                <a:latin typeface="微軟正黑體" panose="020B0604030504040204" pitchFamily="34" charset="-120"/>
                <a:ea typeface="微軟正黑體" panose="020B0604030504040204" pitchFamily="34" charset="-120"/>
              </a:rPr>
            </a:br>
            <a:r>
              <a:rPr lang="zh-TW" altLang="en-US" dirty="0" smtClean="0">
                <a:solidFill>
                  <a:srgbClr val="444444"/>
                </a:solidFill>
                <a:latin typeface="微軟正黑體" panose="020B0604030504040204" pitchFamily="34" charset="-120"/>
                <a:ea typeface="微軟正黑體" panose="020B0604030504040204" pitchFamily="34" charset="-120"/>
              </a:rPr>
              <a:t>，公布</a:t>
            </a:r>
            <a:r>
              <a:rPr lang="zh-TW" altLang="en-US" dirty="0">
                <a:solidFill>
                  <a:srgbClr val="444444"/>
                </a:solidFill>
                <a:latin typeface="微軟正黑體" panose="020B0604030504040204" pitchFamily="34" charset="-120"/>
                <a:ea typeface="微軟正黑體" panose="020B0604030504040204" pitchFamily="34" charset="-120"/>
              </a:rPr>
              <a:t>亞洲</a:t>
            </a:r>
            <a:r>
              <a:rPr lang="en-US" altLang="zh-TW" dirty="0">
                <a:solidFill>
                  <a:srgbClr val="444444"/>
                </a:solidFill>
                <a:latin typeface="微軟正黑體" panose="020B0604030504040204" pitchFamily="34" charset="-120"/>
                <a:ea typeface="微軟正黑體" panose="020B0604030504040204" pitchFamily="34" charset="-120"/>
              </a:rPr>
              <a:t>2030</a:t>
            </a:r>
            <a:r>
              <a:rPr lang="zh-TW" altLang="en-US" dirty="0">
                <a:solidFill>
                  <a:srgbClr val="444444"/>
                </a:solidFill>
                <a:latin typeface="微軟正黑體" panose="020B0604030504040204" pitchFamily="34" charset="-120"/>
                <a:ea typeface="微軟正黑體" panose="020B0604030504040204" pitchFamily="34" charset="-120"/>
              </a:rPr>
              <a:t>前瞻科技調查報告</a:t>
            </a:r>
            <a:r>
              <a:rPr lang="zh-TW" altLang="en-US" dirty="0" smtClean="0">
                <a:solidFill>
                  <a:srgbClr val="444444"/>
                </a:solidFill>
                <a:latin typeface="微軟正黑體" panose="020B0604030504040204" pitchFamily="34" charset="-120"/>
                <a:ea typeface="微軟正黑體" panose="020B0604030504040204" pitchFamily="34" charset="-120"/>
              </a:rPr>
              <a:t>，盤點</a:t>
            </a:r>
            <a:r>
              <a:rPr lang="zh-TW" altLang="en-US" dirty="0">
                <a:solidFill>
                  <a:srgbClr val="444444"/>
                </a:solidFill>
                <a:latin typeface="微軟正黑體" panose="020B0604030504040204" pitchFamily="34" charset="-120"/>
                <a:ea typeface="微軟正黑體" panose="020B0604030504040204" pitchFamily="34" charset="-120"/>
              </a:rPr>
              <a:t>出未來</a:t>
            </a:r>
            <a:r>
              <a:rPr lang="en-US" altLang="zh-TW" dirty="0">
                <a:solidFill>
                  <a:srgbClr val="444444"/>
                </a:solidFill>
                <a:latin typeface="微軟正黑體" panose="020B0604030504040204" pitchFamily="34" charset="-120"/>
                <a:ea typeface="微軟正黑體" panose="020B0604030504040204" pitchFamily="34" charset="-120"/>
              </a:rPr>
              <a:t>10</a:t>
            </a:r>
            <a:r>
              <a:rPr lang="zh-TW" altLang="en-US" dirty="0">
                <a:solidFill>
                  <a:srgbClr val="444444"/>
                </a:solidFill>
                <a:latin typeface="微軟正黑體" panose="020B0604030504040204" pitchFamily="34" charset="-120"/>
                <a:ea typeface="微軟正黑體" panose="020B0604030504040204" pitchFamily="34" charset="-120"/>
              </a:rPr>
              <a:t>年亞洲十大重點技術。</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95536" y="116632"/>
            <a:ext cx="8316008"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20</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某</a:t>
            </a:r>
            <a:r>
              <a:rPr lang="zh-TW" altLang="en-US" sz="3200" b="1" dirty="0">
                <a:latin typeface="微軟正黑體" panose="020B0604030504040204" pitchFamily="34" charset="-120"/>
                <a:ea typeface="微軟正黑體" panose="020B0604030504040204" pitchFamily="34" charset="-120"/>
              </a:rPr>
              <a:t>高中</a:t>
            </a:r>
            <a:r>
              <a:rPr lang="zh-TW" altLang="en-US" sz="3200" b="1" dirty="0" smtClean="0">
                <a:latin typeface="微軟正黑體" panose="020B0604030504040204" pitchFamily="34" charset="-120"/>
                <a:ea typeface="微軟正黑體" panose="020B0604030504040204" pitchFamily="34" charset="-120"/>
              </a:rPr>
              <a:t>會考加權採計科目</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英語、數學</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en-US" altLang="zh-TW" sz="3200" b="1" dirty="0" smtClean="0">
                <a:latin typeface="微軟正黑體" panose="020B0604030504040204" pitchFamily="34" charset="-120"/>
                <a:ea typeface="微軟正黑體" panose="020B0604030504040204" pitchFamily="34" charset="-120"/>
              </a:rPr>
              <a:t>A</a:t>
            </a:r>
            <a:r>
              <a:rPr lang="zh-TW" altLang="en-US" sz="3200" b="1" dirty="0" smtClean="0">
                <a:latin typeface="微軟正黑體" panose="020B0604030504040204" pitchFamily="34" charset="-120"/>
                <a:ea typeface="微軟正黑體" panose="020B0604030504040204" pitchFamily="34" charset="-120"/>
              </a:rPr>
              <a:t>生會考原始成績</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英語</a:t>
            </a:r>
            <a:r>
              <a:rPr lang="en-US" altLang="zh-TW" sz="3200" b="1" dirty="0" smtClean="0">
                <a:latin typeface="微軟正黑體" panose="020B0604030504040204" pitchFamily="34" charset="-120"/>
                <a:ea typeface="微軟正黑體" panose="020B0604030504040204" pitchFamily="34" charset="-120"/>
              </a:rPr>
              <a:t>A(7</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、數學</a:t>
            </a:r>
            <a:r>
              <a:rPr lang="en-US" altLang="zh-TW" sz="3200" b="1" dirty="0" smtClean="0">
                <a:latin typeface="微軟正黑體" panose="020B0604030504040204" pitchFamily="34" charset="-120"/>
                <a:ea typeface="微軟正黑體" panose="020B0604030504040204" pitchFamily="34" charset="-120"/>
              </a:rPr>
              <a:t>B+(5</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原始</a:t>
            </a:r>
            <a:r>
              <a:rPr lang="zh-TW" altLang="en-US" sz="3200" b="1" dirty="0">
                <a:latin typeface="微軟正黑體" panose="020B0604030504040204" pitchFamily="34" charset="-120"/>
                <a:ea typeface="微軟正黑體" panose="020B0604030504040204" pitchFamily="34" charset="-120"/>
              </a:rPr>
              <a:t>分數加</a:t>
            </a:r>
            <a:r>
              <a:rPr lang="zh-TW" altLang="en-US" sz="3200" b="1" dirty="0" smtClean="0">
                <a:latin typeface="微軟正黑體" panose="020B0604030504040204" pitchFamily="34" charset="-120"/>
                <a:ea typeface="微軟正黑體" panose="020B0604030504040204" pitchFamily="34" charset="-120"/>
              </a:rPr>
              <a:t>總</a:t>
            </a:r>
            <a:r>
              <a:rPr lang="en-US" altLang="zh-TW" sz="3200" b="1" dirty="0" smtClean="0">
                <a:latin typeface="微軟正黑體" panose="020B0604030504040204" pitchFamily="34" charset="-120"/>
                <a:ea typeface="微軟正黑體" panose="020B0604030504040204" pitchFamily="34" charset="-120"/>
              </a:rPr>
              <a:t>:12</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(7+5=12)</a:t>
            </a: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a:t>
            </a:r>
            <a:r>
              <a:rPr lang="zh-TW" altLang="en-US" sz="3200" b="1" dirty="0" smtClean="0">
                <a:latin typeface="微軟正黑體" panose="020B0604030504040204" pitchFamily="34" charset="-120"/>
                <a:ea typeface="微軟正黑體" panose="020B0604030504040204" pitchFamily="34" charset="-120"/>
              </a:rPr>
              <a:t>區優先免試入學超額比序項目積分對照表，</a:t>
            </a:r>
            <a:r>
              <a:rPr lang="zh-TW" altLang="en-US" sz="3200" b="1" dirty="0" smtClean="0">
                <a:solidFill>
                  <a:srgbClr val="FF0000"/>
                </a:solidFill>
                <a:latin typeface="微軟正黑體" panose="020B0604030504040204" pitchFamily="34" charset="-120"/>
                <a:ea typeface="微軟正黑體" panose="020B0604030504040204" pitchFamily="34" charset="-120"/>
              </a:rPr>
              <a:t>加權後分數為</a:t>
            </a:r>
            <a:r>
              <a:rPr lang="en-US" altLang="zh-TW" sz="3200" b="1" dirty="0" smtClean="0">
                <a:solidFill>
                  <a:srgbClr val="FF0000"/>
                </a:solidFill>
                <a:latin typeface="微軟正黑體" panose="020B0604030504040204" pitchFamily="34" charset="-120"/>
                <a:ea typeface="微軟正黑體" panose="020B0604030504040204" pitchFamily="34" charset="-120"/>
              </a:rPr>
              <a:t>3.6</a:t>
            </a:r>
            <a:r>
              <a:rPr lang="zh-TW" altLang="en-US" sz="3200" b="1" dirty="0" smtClean="0">
                <a:solidFill>
                  <a:srgbClr val="FF0000"/>
                </a:solidFill>
                <a:latin typeface="微軟正黑體" panose="020B0604030504040204" pitchFamily="34" charset="-120"/>
                <a:ea typeface="微軟正黑體" panose="020B0604030504040204" pitchFamily="34" charset="-120"/>
              </a:rPr>
              <a:t>分</a:t>
            </a: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gridCol w="792088"/>
                <a:gridCol w="436721"/>
                <a:gridCol w="436721"/>
                <a:gridCol w="436721"/>
                <a:gridCol w="436721"/>
                <a:gridCol w="436721"/>
                <a:gridCol w="436721"/>
                <a:gridCol w="436721"/>
                <a:gridCol w="436721"/>
                <a:gridCol w="436721"/>
                <a:gridCol w="436721"/>
                <a:gridCol w="436721"/>
                <a:gridCol w="436721"/>
                <a:gridCol w="436721"/>
                <a:gridCol w="436721"/>
                <a:gridCol w="436721"/>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lang="en-US" altLang="zh-TW" sz="2400" dirty="0" smtClean="0">
                <a:latin typeface="微軟正黑體" pitchFamily="34" charset="-120"/>
                <a:ea typeface="微軟正黑體" pitchFamily="34" charset="-120"/>
              </a:rPr>
              <a:t>129</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106</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140</a:t>
            </a:r>
          </a:p>
          <a:p>
            <a:r>
              <a:rPr kumimoji="0" lang="zh-TW" altLang="en-US" sz="2400" dirty="0" smtClean="0">
                <a:latin typeface="微軟正黑體" pitchFamily="34" charset="-120"/>
                <a:ea typeface="微軟正黑體" pitchFamily="34" charset="-120"/>
              </a:rPr>
              <a:t>溪</a:t>
            </a:r>
            <a:r>
              <a:rPr kumimoji="0" lang="zh-TW" altLang="en-US" sz="2400" dirty="0">
                <a:latin typeface="微軟正黑體" pitchFamily="34" charset="-120"/>
                <a:ea typeface="微軟正黑體" pitchFamily="34" charset="-120"/>
              </a:rPr>
              <a:t>高 </a:t>
            </a:r>
            <a:r>
              <a:rPr lang="en-US" altLang="zh-TW" sz="2400" dirty="0" smtClean="0">
                <a:latin typeface="微軟正黑體" pitchFamily="34" charset="-120"/>
                <a:ea typeface="微軟正黑體" pitchFamily="34" charset="-120"/>
              </a:rPr>
              <a:t>157</a:t>
            </a:r>
            <a:endParaRPr lang="en-US" altLang="zh-TW" sz="2400" dirty="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和美實驗</a:t>
            </a:r>
            <a:r>
              <a:rPr lang="en-US" altLang="zh-TW" sz="2400" dirty="0" smtClean="0">
                <a:latin typeface="微軟正黑體" pitchFamily="34" charset="-120"/>
                <a:ea typeface="微軟正黑體" pitchFamily="34" charset="-120"/>
              </a:rPr>
              <a:t>31</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140</a:t>
            </a:r>
          </a:p>
          <a:p>
            <a:r>
              <a:rPr lang="zh-TW" altLang="en-US" sz="2400" dirty="0" smtClean="0">
                <a:latin typeface="微軟正黑體" pitchFamily="34" charset="-120"/>
                <a:ea typeface="微軟正黑體" pitchFamily="34" charset="-120"/>
              </a:rPr>
              <a:t>彰藝普</a:t>
            </a:r>
            <a:r>
              <a:rPr lang="en-US" altLang="zh-TW" sz="2400" dirty="0" smtClean="0">
                <a:latin typeface="微軟正黑體" pitchFamily="34" charset="-120"/>
                <a:ea typeface="微軟正黑體" pitchFamily="34" charset="-120"/>
              </a:rPr>
              <a:t>30</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25</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15</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彰工  </a:t>
            </a:r>
            <a:r>
              <a:rPr lang="en-US" altLang="zh-TW" sz="2400" dirty="0" smtClean="0">
                <a:solidFill>
                  <a:srgbClr val="0070C0"/>
                </a:solidFill>
                <a:latin typeface="微軟正黑體" pitchFamily="34" charset="-120"/>
                <a:ea typeface="微軟正黑體" pitchFamily="34" charset="-120"/>
              </a:rPr>
              <a:t>36</a:t>
            </a:r>
          </a:p>
          <a:p>
            <a:r>
              <a:rPr kumimoji="0" lang="zh-TW" altLang="en-US" sz="2400" dirty="0" smtClean="0">
                <a:solidFill>
                  <a:srgbClr val="0070C0"/>
                </a:solidFill>
                <a:latin typeface="微軟正黑體" pitchFamily="34" charset="-120"/>
                <a:ea typeface="微軟正黑體" pitchFamily="34" charset="-120"/>
              </a:rPr>
              <a:t>彰</a:t>
            </a:r>
            <a:r>
              <a:rPr lang="zh-TW" altLang="en-US" sz="2400" dirty="0" smtClean="0">
                <a:solidFill>
                  <a:srgbClr val="0070C0"/>
                </a:solidFill>
                <a:latin typeface="微軟正黑體" pitchFamily="34" charset="-120"/>
                <a:ea typeface="微軟正黑體" pitchFamily="34" charset="-120"/>
              </a:rPr>
              <a:t>商  </a:t>
            </a:r>
            <a:r>
              <a:rPr lang="en-US" altLang="zh-TW" sz="2400" dirty="0" smtClean="0">
                <a:solidFill>
                  <a:srgbClr val="0070C0"/>
                </a:solidFill>
                <a:latin typeface="微軟正黑體" pitchFamily="34" charset="-120"/>
                <a:ea typeface="微軟正黑體" pitchFamily="34" charset="-120"/>
              </a:rPr>
              <a:t>177</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104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45</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70C0"/>
                </a:solidFill>
                <a:latin typeface="微軟正黑體" pitchFamily="34" charset="-120"/>
                <a:ea typeface="微軟正黑體" pitchFamily="34" charset="-120"/>
              </a:rPr>
              <a:t>56</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113</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kumimoji="0" lang="en-US" altLang="zh-TW" sz="2400" dirty="0" smtClean="0">
                <a:solidFill>
                  <a:srgbClr val="0070C0"/>
                </a:solidFill>
                <a:latin typeface="微軟正黑體" pitchFamily="34" charset="-120"/>
                <a:ea typeface="微軟正黑體" pitchFamily="34" charset="-120"/>
              </a:rPr>
              <a:t>122</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99</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70</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lang="en-US" altLang="zh-TW" sz="2800" dirty="0" smtClean="0">
                <a:latin typeface="微軟正黑體" pitchFamily="34" charset="-120"/>
                <a:ea typeface="微軟正黑體" pitchFamily="34" charset="-120"/>
              </a:rPr>
              <a:t>30</a:t>
            </a:r>
            <a:endParaRPr kumimoji="0" lang="en-US" altLang="zh-TW" sz="2800" dirty="0" smtClean="0">
              <a:latin typeface="微軟正黑體" pitchFamily="34" charset="-120"/>
              <a:ea typeface="微軟正黑體" pitchFamily="34" charset="-120"/>
            </a:endParaRP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378</a:t>
            </a:r>
          </a:p>
          <a:p>
            <a:pPr algn="ctr"/>
            <a:r>
              <a:rPr kumimoji="0" lang="zh-TW" altLang="en-US" sz="2800" dirty="0" smtClean="0">
                <a:latin typeface="微軟正黑體" pitchFamily="34" charset="-120"/>
                <a:ea typeface="微軟正黑體" pitchFamily="34" charset="-120"/>
              </a:rPr>
              <a:t>大慶 </a:t>
            </a:r>
            <a:r>
              <a:rPr lang="en-US" altLang="zh-TW" sz="2800" dirty="0" smtClean="0">
                <a:latin typeface="微軟正黑體" pitchFamily="34" charset="-120"/>
                <a:ea typeface="微軟正黑體" pitchFamily="34" charset="-120"/>
              </a:rPr>
              <a:t>99</a:t>
            </a:r>
          </a:p>
          <a:p>
            <a:pPr algn="ctr"/>
            <a:r>
              <a:rPr kumimoji="0" lang="zh-TW" altLang="en-US" sz="2800" dirty="0" smtClean="0">
                <a:latin typeface="微軟正黑體" pitchFamily="34" charset="-120"/>
                <a:ea typeface="微軟正黑體" pitchFamily="34" charset="-120"/>
              </a:rPr>
              <a:t>正德 </a:t>
            </a:r>
            <a:r>
              <a:rPr lang="en-US" altLang="zh-TW" sz="2800" dirty="0" smtClean="0">
                <a:latin typeface="微軟正黑體" pitchFamily="34" charset="-120"/>
                <a:ea typeface="微軟正黑體" pitchFamily="34" charset="-120"/>
              </a:rPr>
              <a:t>148</a:t>
            </a:r>
          </a:p>
          <a:p>
            <a:pPr algn="ctr"/>
            <a:r>
              <a:rPr kumimoji="0" lang="zh-TW" altLang="en-US" sz="2800" dirty="0" smtClean="0">
                <a:latin typeface="微軟正黑體" pitchFamily="34" charset="-120"/>
                <a:ea typeface="微軟正黑體" pitchFamily="34" charset="-120"/>
              </a:rPr>
              <a:t>精誠 </a:t>
            </a:r>
            <a:r>
              <a:rPr lang="en-US" altLang="zh-TW" sz="2800" dirty="0" smtClean="0">
                <a:latin typeface="微軟正黑體" pitchFamily="34" charset="-120"/>
                <a:ea typeface="微軟正黑體" pitchFamily="34" charset="-120"/>
              </a:rPr>
              <a:t>20</a:t>
            </a:r>
            <a:endParaRPr kumimoji="0" lang="en-US" altLang="zh-TW" sz="2800" dirty="0">
              <a:latin typeface="微軟正黑體" pitchFamily="34" charset="-120"/>
              <a:ea typeface="微軟正黑體" pitchFamily="34" charset="-120"/>
            </a:endParaRPr>
          </a:p>
        </p:txBody>
      </p:sp>
      <p:sp>
        <p:nvSpPr>
          <p:cNvPr id="11"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1525</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105</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1630</a:t>
            </a:r>
            <a:endParaRPr lang="en-US" altLang="zh-TW" sz="2400" b="1" dirty="0">
              <a:solidFill>
                <a:srgbClr val="FF0000"/>
              </a:solidFill>
              <a:latin typeface="微軟正黑體" pitchFamily="34" charset="-120"/>
              <a:ea typeface="微軟正黑體" pitchFamily="34" charset="-120"/>
            </a:endParaRPr>
          </a:p>
        </p:txBody>
      </p:sp>
      <p:sp>
        <p:nvSpPr>
          <p:cNvPr id="12"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675</a:t>
            </a:r>
            <a:endParaRPr lang="en-US" altLang="zh-TW" sz="2000" dirty="0">
              <a:solidFill>
                <a:srgbClr val="FF0066"/>
              </a:solidFill>
              <a:latin typeface="微軟正黑體" pitchFamily="34" charset="-120"/>
              <a:ea typeface="微軟正黑體" pitchFamily="34" charset="-120"/>
            </a:endParaRPr>
          </a:p>
        </p:txBody>
      </p:sp>
      <p:sp>
        <p:nvSpPr>
          <p:cNvPr id="18" name="Oval 14"/>
          <p:cNvSpPr>
            <a:spLocks noChangeArrowheads="1"/>
          </p:cNvSpPr>
          <p:nvPr/>
        </p:nvSpPr>
        <p:spPr bwMode="auto">
          <a:xfrm>
            <a:off x="6533965"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2305</a:t>
            </a:r>
            <a:endParaRPr lang="en-US" altLang="zh-TW" sz="28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1691680" y="6452890"/>
            <a:ext cx="5183708"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lang="zh-TW" altLang="en-US" sz="3600" b="1" dirty="0" smtClean="0">
                <a:solidFill>
                  <a:srgbClr val="FFFF00"/>
                </a:solidFill>
                <a:latin typeface="微軟正黑體" pitchFamily="34" charset="-120"/>
                <a:ea typeface="微軟正黑體" pitchFamily="34" charset="-120"/>
              </a:rPr>
              <a:t>優</a:t>
            </a:r>
            <a:r>
              <a:rPr lang="zh-TW" altLang="en-US" sz="3600" b="1" dirty="0">
                <a:solidFill>
                  <a:srgbClr val="FFFF00"/>
                </a:solidFill>
                <a:latin typeface="微軟正黑體" pitchFamily="34" charset="-120"/>
                <a:ea typeface="微軟正黑體" pitchFamily="34" charset="-120"/>
              </a:rPr>
              <a:t>先</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rgbClr val="0070C0"/>
          </a:solidFill>
          <a:ln>
            <a:solidFill>
              <a:schemeClr val="accent1"/>
            </a:solid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82146800"/>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57200" y="2708920"/>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smtClean="0">
                <a:solidFill>
                  <a:schemeClr val="accent1">
                    <a:lumMod val="75000"/>
                  </a:schemeClr>
                </a:solidFill>
                <a:latin typeface="微軟正黑體" panose="020B0604030504040204" pitchFamily="34" charset="-120"/>
                <a:ea typeface="微軟正黑體" panose="020B0604030504040204" pitchFamily="34" charset="-120"/>
              </a:rPr>
              <a:t>共同就學區規劃情形</a:t>
            </a:r>
            <a:endParaRPr lang="zh-TW" altLang="en-US" sz="28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23</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4185853495"/>
              </p:ext>
            </p:extLst>
          </p:nvPr>
        </p:nvGraphicFramePr>
        <p:xfrm>
          <a:off x="524587" y="3212976"/>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xmlns="" val="20000"/>
                    </a:ext>
                  </a:extLst>
                </a:gridCol>
                <a:gridCol w="3528392">
                  <a:extLst>
                    <a:ext uri="{9D8B030D-6E8A-4147-A177-3AD203B41FA5}">
                      <a16:colId xmlns:a16="http://schemas.microsoft.com/office/drawing/2014/main" xmlns="" val="20001"/>
                    </a:ext>
                  </a:extLst>
                </a:gridCol>
                <a:gridCol w="1532856">
                  <a:extLst>
                    <a:ext uri="{9D8B030D-6E8A-4147-A177-3AD203B41FA5}">
                      <a16:colId xmlns:a16="http://schemas.microsoft.com/office/drawing/2014/main" xmlns=""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extLst>
                  <a:ext uri="{0D108BD9-81ED-4DB2-BD59-A6C34878D82A}">
                    <a16:rowId xmlns:a16="http://schemas.microsoft.com/office/drawing/2014/main" xmlns=""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芬園鄉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二水鄉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rgbClr val="FFFF66"/>
                    </a:solidFill>
                  </a:tcPr>
                </a:tc>
                <a:extLst>
                  <a:ext uri="{0D108BD9-81ED-4DB2-BD59-A6C34878D82A}">
                    <a16:rowId xmlns:a16="http://schemas.microsoft.com/office/drawing/2014/main" xmlns=""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4"/>
                  </a:ext>
                </a:extLst>
              </a:tr>
            </a:tbl>
          </a:graphicData>
        </a:graphic>
      </p:graphicFrame>
      <p:sp>
        <p:nvSpPr>
          <p:cNvPr id="9" name="標題 1"/>
          <p:cNvSpPr txBox="1">
            <a:spLocks/>
          </p:cNvSpPr>
          <p:nvPr/>
        </p:nvSpPr>
        <p:spPr>
          <a:xfrm>
            <a:off x="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年免試入學</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636074" y="150634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彰化區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含共同就學區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國中畢業生。</a:t>
              </a:r>
              <a:endParaRPr lang="zh-TW" altLang="en-US" sz="2800" b="1" kern="1200" dirty="0">
                <a:latin typeface="微軟正黑體" pitchFamily="34" charset="-120"/>
                <a:ea typeface="微軟正黑體" pitchFamily="34" charset="-120"/>
              </a:endParaRPr>
            </a:p>
          </p:txBody>
        </p:sp>
      </p:grpSp>
      <p:grpSp>
        <p:nvGrpSpPr>
          <p:cNvPr id="13" name="群組 12"/>
          <p:cNvGrpSpPr/>
          <p:nvPr/>
        </p:nvGrpSpPr>
        <p:grpSpPr>
          <a:xfrm>
            <a:off x="467544" y="1349603"/>
            <a:ext cx="1168530" cy="1265230"/>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招生對象</a:t>
              </a:r>
              <a:endParaRPr lang="zh-TW" altLang="en-US" sz="2800" b="1" kern="1200"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69978848"/>
              </p:ext>
            </p:extLst>
          </p:nvPr>
        </p:nvGraphicFramePr>
        <p:xfrm>
          <a:off x="274023" y="1487272"/>
          <a:ext cx="8424936" cy="408315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2">
                  <a:txBody>
                    <a:bodyPr/>
                    <a:lstStyle/>
                    <a:p>
                      <a:pPr algn="ctr" fontAlgn="ctr"/>
                      <a:r>
                        <a:rPr lang="zh-TW" altLang="en-US" sz="2400" b="0" u="none" strike="noStrike" dirty="0" smtClean="0">
                          <a:effectLst/>
                          <a:latin typeface="微軟正黑體" pitchFamily="34" charset="-120"/>
                          <a:ea typeface="微軟正黑體" pitchFamily="34" charset="-120"/>
                        </a:rPr>
                        <a:t>霧峰農</a:t>
                      </a:r>
                      <a:r>
                        <a:rPr lang="zh-TW" altLang="en-US" sz="2400" b="0" u="none" strike="noStrike" dirty="0">
                          <a:effectLst/>
                          <a:latin typeface="微軟正黑體" pitchFamily="34" charset="-120"/>
                          <a:ea typeface="微軟正黑體" pitchFamily="34" charset="-120"/>
                        </a:rPr>
                        <a:t>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電子科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食品加工科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rgbClr val="FF0000"/>
                          </a:solidFill>
                          <a:effectLst/>
                          <a:latin typeface="微軟正黑體" pitchFamily="34" charset="-120"/>
                          <a:ea typeface="微軟正黑體" pitchFamily="34" charset="-120"/>
                        </a:rPr>
                        <a:t>汽車科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rowSpan="4">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明台高中</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幼兒保育科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4">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美容科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室內設計科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428730">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應用英語科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4"/>
                  </a:ext>
                </a:extLst>
              </a:tr>
              <a:tr h="528797">
                <a:tc>
                  <a:txBody>
                    <a:bodyPr/>
                    <a:lstStyle/>
                    <a:p>
                      <a:pPr algn="ctr" fontAlgn="ctr"/>
                      <a:r>
                        <a:rPr lang="zh-TW" altLang="en-US" sz="2400" b="0" dirty="0" smtClean="0">
                          <a:latin typeface="微軟正黑體" pitchFamily="34" charset="-120"/>
                          <a:ea typeface="微軟正黑體" pitchFamily="34" charset="-120"/>
                        </a:rPr>
                        <a:t>南投高中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電腦機械製圖科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中興高中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985241843"/>
              </p:ext>
            </p:extLst>
          </p:nvPr>
        </p:nvGraphicFramePr>
        <p:xfrm>
          <a:off x="288586" y="1439110"/>
          <a:ext cx="8424936" cy="542670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國際貿易科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機械科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配管科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機械科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商業經營科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資料處理科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r>
              <a:tr h="528797">
                <a:tc rowSpan="2">
                  <a:txBody>
                    <a:bodyPr/>
                    <a:lstStyle/>
                    <a:p>
                      <a:pPr algn="ctr" fontAlgn="ctr"/>
                      <a:r>
                        <a:rPr lang="zh-TW" altLang="en-US" sz="2400" b="0" dirty="0" smtClean="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528797">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11" name="文字方塊 10"/>
          <p:cNvSpPr txBox="1"/>
          <p:nvPr/>
        </p:nvSpPr>
        <p:spPr>
          <a:xfrm>
            <a:off x="78390" y="98072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673692468"/>
              </p:ext>
            </p:extLst>
          </p:nvPr>
        </p:nvGraphicFramePr>
        <p:xfrm>
          <a:off x="296511" y="1514400"/>
          <a:ext cx="8424936" cy="173273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同德家商</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餐飲管理科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流通管理科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時尚造型科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烘焙科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11" name="文字方塊 10"/>
          <p:cNvSpPr txBox="1"/>
          <p:nvPr/>
        </p:nvSpPr>
        <p:spPr>
          <a:xfrm>
            <a:off x="78390" y="1052735"/>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93147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526357195"/>
              </p:ext>
            </p:extLst>
          </p:nvPr>
        </p:nvGraphicFramePr>
        <p:xfrm>
          <a:off x="303294" y="1829975"/>
          <a:ext cx="8424936" cy="4024415"/>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竹山高中</a:t>
                      </a:r>
                      <a:endParaRPr lang="en-US" altLang="zh-TW" sz="2400" b="0" i="0" u="none" strike="noStrike" dirty="0" smtClean="0">
                        <a:solidFill>
                          <a:schemeClr val="dk1"/>
                        </a:solidFill>
                        <a:effectLst/>
                        <a:latin typeface="微軟正黑體" pitchFamily="34" charset="-120"/>
                        <a:ea typeface="微軟正黑體" pitchFamily="34" charset="-120"/>
                      </a:endParaRPr>
                    </a:p>
                    <a:p>
                      <a:pPr algn="ctr" fontAlgn="ctr"/>
                      <a:r>
                        <a:rPr lang="en-US" altLang="zh-TW" sz="2400" b="0" i="0" u="none" strike="noStrike" dirty="0" smtClean="0">
                          <a:solidFill>
                            <a:srgbClr val="FF0000"/>
                          </a:solidFill>
                          <a:effectLst/>
                          <a:latin typeface="微軟正黑體" pitchFamily="34" charset="-120"/>
                          <a:ea typeface="微軟正黑體" pitchFamily="34" charset="-120"/>
                        </a:rPr>
                        <a:t>(</a:t>
                      </a:r>
                      <a:r>
                        <a:rPr lang="zh-TW" altLang="en-US" sz="2400" b="0" i="0" u="none" strike="noStrike" dirty="0" smtClean="0">
                          <a:solidFill>
                            <a:srgbClr val="FF0000"/>
                          </a:solidFill>
                          <a:effectLst/>
                          <a:latin typeface="微軟正黑體" pitchFamily="34" charset="-120"/>
                          <a:ea typeface="微軟正黑體" pitchFamily="34" charset="-120"/>
                        </a:rPr>
                        <a:t>限二水</a:t>
                      </a:r>
                      <a:r>
                        <a:rPr lang="en-US" altLang="zh-TW" sz="2400" b="0" i="0" u="none" strike="noStrike" dirty="0" smtClean="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algn="ctr" fontAlgn="ctr"/>
                      <a:r>
                        <a:rPr lang="zh-TW" altLang="en-US" sz="2200" b="0" u="none" strike="noStrike" dirty="0" smtClean="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528797">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畜產保健科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機械科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8"/>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化工科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09"/>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生物產業機電科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solidFill>
                            <a:srgbClr val="FF0000"/>
                          </a:solidFill>
                          <a:latin typeface="微軟正黑體" panose="020B0604030504040204" pitchFamily="34" charset="-120"/>
                          <a:ea typeface="微軟正黑體" panose="020B0604030504040204" pitchFamily="34" charset="-120"/>
                        </a:rPr>
                        <a:t>電機科</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夜</a:t>
                      </a:r>
                      <a:r>
                        <a:rPr lang="en-US" altLang="zh-TW" sz="2200" dirty="0" smtClean="0">
                          <a:solidFill>
                            <a:srgbClr val="FF0000"/>
                          </a:solidFill>
                          <a:latin typeface="微軟正黑體" panose="020B0604030504040204" pitchFamily="34" charset="-120"/>
                          <a:ea typeface="微軟正黑體" panose="020B0604030504040204" pitchFamily="34" charset="-120"/>
                        </a:rPr>
                        <a:t>)</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470776818"/>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extLst>
                  <a:ext uri="{0D108BD9-81ED-4DB2-BD59-A6C34878D82A}">
                    <a16:rowId xmlns:a16="http://schemas.microsoft.com/office/drawing/2014/main" xmlns="" val="10000"/>
                  </a:ext>
                </a:extLst>
              </a:tr>
              <a:tr h="528797">
                <a:tc rowSpan="3">
                  <a:txBody>
                    <a:bodyPr/>
                    <a:lstStyle/>
                    <a:p>
                      <a:pPr algn="ctr" fontAlgn="ctr"/>
                      <a:r>
                        <a:rPr lang="zh-TW" altLang="en-US" sz="2400" b="0" dirty="0" smtClean="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extLst>
                  <a:ext uri="{0D108BD9-81ED-4DB2-BD59-A6C34878D82A}">
                    <a16:rowId xmlns:a16="http://schemas.microsoft.com/office/drawing/2014/main" xmlns=""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時尚造型科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3</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餐飲管理科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smtClean="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73323" y="260648"/>
            <a:ext cx="8244000" cy="97143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變更</a:t>
            </a:r>
            <a:r>
              <a:rPr lang="zh-TW" altLang="en-US" b="1" dirty="0">
                <a:solidFill>
                  <a:schemeClr val="bg1"/>
                </a:solidFill>
                <a:latin typeface="微軟正黑體" pitchFamily="34" charset="-120"/>
                <a:ea typeface="微軟正黑體" pitchFamily="34" charset="-120"/>
              </a:rPr>
              <a:t>就學區</a:t>
            </a:r>
            <a:endParaRPr lang="zh-TW" altLang="en-US" sz="4000" b="1" dirty="0" smtClean="0">
              <a:solidFill>
                <a:schemeClr val="bg1"/>
              </a:solidFill>
              <a:latin typeface="微軟正黑體" pitchFamily="34" charset="-120"/>
              <a:ea typeface="微軟正黑體" pitchFamily="34" charset="-120"/>
            </a:endParaRPr>
          </a:p>
        </p:txBody>
      </p:sp>
      <p:sp>
        <p:nvSpPr>
          <p:cNvPr id="4" name="手繪多邊形 3"/>
          <p:cNvSpPr/>
          <p:nvPr/>
        </p:nvSpPr>
        <p:spPr>
          <a:xfrm>
            <a:off x="1695450" y="1484784"/>
            <a:ext cx="7125023" cy="223224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a:t>
            </a:r>
            <a:r>
              <a:rPr lang="zh-TW" altLang="en-US" sz="2400" b="1" dirty="0" smtClean="0">
                <a:latin typeface="微軟正黑體" panose="020B0604030504040204" pitchFamily="34" charset="-120"/>
                <a:ea typeface="微軟正黑體" panose="020B0604030504040204" pitchFamily="34" charset="-120"/>
              </a:rPr>
              <a:t>科。</a:t>
            </a:r>
            <a:endParaRPr kumimoji="0" lang="en-US" altLang="zh-TW" sz="2400" b="1" dirty="0" smtClean="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a:t>
            </a:r>
            <a:r>
              <a:rPr lang="zh-TW" altLang="en-US" sz="2400" b="1" dirty="0" smtClean="0">
                <a:latin typeface="微軟正黑體" panose="020B0604030504040204" pitchFamily="34" charset="-120"/>
                <a:ea typeface="微軟正黑體" panose="020B0604030504040204" pitchFamily="34" charset="-120"/>
              </a:rPr>
              <a:t>者。</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smtClean="0">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特殊</a:t>
            </a:r>
            <a:r>
              <a:rPr lang="zh-TW" altLang="en-US" sz="2400" b="1" dirty="0" smtClean="0">
                <a:latin typeface="微軟正黑體" panose="020B0604030504040204" pitchFamily="34" charset="-120"/>
                <a:ea typeface="微軟正黑體" panose="020B0604030504040204" pitchFamily="34" charset="-120"/>
              </a:rPr>
              <a:t>原因</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1" y="1484784"/>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695449" y="3933056"/>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向</a:t>
            </a:r>
            <a:r>
              <a:rPr kumimoji="0" lang="zh-TW" altLang="en-US" sz="2400" b="1" dirty="0">
                <a:solidFill>
                  <a:srgbClr val="0000FF"/>
                </a:solidFill>
                <a:latin typeface="微軟正黑體" panose="020B0604030504040204" pitchFamily="34" charset="-120"/>
                <a:ea typeface="微軟正黑體" panose="020B0604030504040204" pitchFamily="34" charset="-120"/>
              </a:rPr>
              <a:t>所就讀之國中提出</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申請</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7" y="3933056"/>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695452" y="5661248"/>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smtClean="0">
                <a:solidFill>
                  <a:srgbClr val="FF0000"/>
                </a:solidFill>
                <a:latin typeface="微軟正黑體" panose="020B0604030504040204" pitchFamily="34" charset="-120"/>
                <a:ea typeface="微軟正黑體" panose="020B0604030504040204" pitchFamily="34" charset="-120"/>
              </a:rPr>
              <a:t>109</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8</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日申請</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15</a:t>
            </a:r>
            <a:r>
              <a:rPr lang="zh-TW" altLang="en-US" sz="2400" b="1" dirty="0" smtClean="0">
                <a:solidFill>
                  <a:srgbClr val="FF0000"/>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3" y="5661248"/>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a:t>
            </a:r>
            <a:r>
              <a:rPr lang="zh-TW" altLang="en-US" sz="3600" b="1" dirty="0" smtClean="0">
                <a:latin typeface="微軟正黑體" panose="020B0604030504040204" pitchFamily="34" charset="-120"/>
                <a:ea typeface="微軟正黑體" panose="020B0604030504040204" pitchFamily="34" charset="-120"/>
              </a:rPr>
              <a:t>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29</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smtClean="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smtClean="0">
                <a:latin typeface="微軟正黑體" pitchFamily="34" charset="-120"/>
                <a:ea typeface="微軟正黑體" pitchFamily="34" charset="-120"/>
              </a:rPr>
              <a:t>由</a:t>
            </a:r>
            <a:r>
              <a:rPr kumimoji="0" lang="zh-TW" altLang="en-US" sz="2400" b="1" dirty="0">
                <a:latin typeface="微軟正黑體" pitchFamily="34" charset="-120"/>
                <a:ea typeface="微軟正黑體" pitchFamily="34" charset="-120"/>
              </a:rPr>
              <a:t>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a:t>
            </a:r>
            <a:r>
              <a:rPr kumimoji="0" lang="zh-TW" altLang="en-US" sz="2400" b="1" dirty="0" smtClean="0">
                <a:latin typeface="微軟正黑體" pitchFamily="34" charset="-120"/>
                <a:ea typeface="微軟正黑體" pitchFamily="34" charset="-120"/>
              </a:rPr>
              <a:t>回報名表</a:t>
            </a:r>
            <a:r>
              <a:rPr lang="zh-TW" altLang="en-US" sz="2400" b="1" dirty="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539552" y="260649"/>
            <a:ext cx="8244000" cy="792087"/>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a:t>
            </a:r>
            <a:r>
              <a:rPr lang="zh-TW" altLang="en-US" b="1" dirty="0">
                <a:solidFill>
                  <a:schemeClr val="bg1"/>
                </a:solidFill>
                <a:latin typeface="微軟正黑體" pitchFamily="34" charset="-120"/>
                <a:ea typeface="微軟正黑體" pitchFamily="34" charset="-120"/>
              </a:rPr>
              <a:t>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
        <p:nvSpPr>
          <p:cNvPr id="9" name="手繪多邊形 8"/>
          <p:cNvSpPr/>
          <p:nvPr/>
        </p:nvSpPr>
        <p:spPr>
          <a:xfrm>
            <a:off x="539552" y="2414291"/>
            <a:ext cx="8244000" cy="1856704"/>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a:t>
            </a:r>
            <a:r>
              <a:rPr kumimoji="0" lang="zh-TW" altLang="en-US" sz="2800" b="1" dirty="0" smtClean="0">
                <a:solidFill>
                  <a:srgbClr val="C00000"/>
                </a:solidFill>
                <a:latin typeface="微軟正黑體" pitchFamily="34" charset="-120"/>
                <a:ea typeface="微軟正黑體" pitchFamily="34" charset="-120"/>
              </a:rPr>
              <a:t>填</a:t>
            </a:r>
            <a:r>
              <a:rPr kumimoji="0" lang="en-US" altLang="zh-TW" sz="2800" b="1" dirty="0" smtClean="0">
                <a:solidFill>
                  <a:srgbClr val="C00000"/>
                </a:solidFill>
                <a:latin typeface="微軟正黑體" pitchFamily="34" charset="-120"/>
                <a:ea typeface="微軟正黑體" pitchFamily="34" charset="-120"/>
              </a:rPr>
              <a:t>109</a:t>
            </a:r>
            <a:r>
              <a:rPr kumimoji="0" lang="zh-TW" altLang="en-US" sz="2800" b="1" dirty="0" smtClean="0">
                <a:solidFill>
                  <a:srgbClr val="C00000"/>
                </a:solidFill>
                <a:latin typeface="微軟正黑體" pitchFamily="34" charset="-120"/>
                <a:ea typeface="微軟正黑體" pitchFamily="34" charset="-120"/>
              </a:rPr>
              <a:t>年</a:t>
            </a:r>
            <a:r>
              <a:rPr lang="en-US" altLang="zh-TW" sz="2400" b="1" dirty="0" smtClean="0">
                <a:solidFill>
                  <a:srgbClr val="C00000"/>
                </a:solidFill>
                <a:latin typeface="微軟正黑體" pitchFamily="34" charset="-120"/>
                <a:ea typeface="微軟正黑體" pitchFamily="34" charset="-120"/>
              </a:rPr>
              <a:t>6</a:t>
            </a:r>
            <a:r>
              <a:rPr lang="zh-TW" altLang="en-US" sz="2400" b="1" dirty="0" smtClean="0">
                <a:solidFill>
                  <a:srgbClr val="C00000"/>
                </a:solidFill>
                <a:latin typeface="微軟正黑體" pitchFamily="34" charset="-120"/>
                <a:ea typeface="微軟正黑體" pitchFamily="34" charset="-120"/>
              </a:rPr>
              <a:t>月</a:t>
            </a:r>
            <a:r>
              <a:rPr lang="en-US" altLang="zh-TW" sz="2400" b="1" dirty="0" smtClean="0">
                <a:solidFill>
                  <a:srgbClr val="C00000"/>
                </a:solidFill>
                <a:latin typeface="微軟正黑體" pitchFamily="34" charset="-120"/>
                <a:ea typeface="微軟正黑體" pitchFamily="34" charset="-120"/>
              </a:rPr>
              <a:t>17</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solidFill>
                  <a:srgbClr val="C00000"/>
                </a:solidFill>
                <a:latin typeface="微軟正黑體" pitchFamily="34" charset="-120"/>
                <a:ea typeface="微軟正黑體" pitchFamily="34" charset="-120"/>
              </a:rPr>
              <a:t>~6</a:t>
            </a:r>
            <a:r>
              <a:rPr kumimoji="0" lang="zh-TW" altLang="en-US" sz="2400" b="1" dirty="0" smtClean="0">
                <a:solidFill>
                  <a:srgbClr val="C00000"/>
                </a:solidFill>
                <a:latin typeface="微軟正黑體" pitchFamily="34" charset="-120"/>
                <a:ea typeface="微軟正黑體" pitchFamily="34" charset="-120"/>
              </a:rPr>
              <a:t>月</a:t>
            </a:r>
            <a:r>
              <a:rPr kumimoji="0" lang="en-US" altLang="zh-TW" sz="2400" b="1" dirty="0" smtClean="0">
                <a:solidFill>
                  <a:srgbClr val="C00000"/>
                </a:solidFill>
                <a:latin typeface="微軟正黑體" pitchFamily="34" charset="-120"/>
                <a:ea typeface="微軟正黑體" pitchFamily="34" charset="-120"/>
              </a:rPr>
              <a:t>20</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 </a:t>
            </a:r>
            <a:r>
              <a:rPr kumimoji="0" lang="zh-TW" altLang="en-US" sz="2400" b="1" dirty="0" smtClean="0">
                <a:latin typeface="微軟正黑體" pitchFamily="34" charset="-120"/>
                <a:ea typeface="微軟正黑體" pitchFamily="34" charset="-120"/>
              </a:rPr>
              <a:t>中午</a:t>
            </a:r>
            <a:r>
              <a:rPr kumimoji="0" lang="en-US" altLang="zh-TW" sz="2400" b="1" dirty="0" smtClean="0">
                <a:latin typeface="微軟正黑體" pitchFamily="34" charset="-120"/>
                <a:ea typeface="微軟正黑體" pitchFamily="34" charset="-120"/>
              </a:rPr>
              <a:t>12:00</a:t>
            </a:r>
            <a:endParaRPr kumimoji="0" lang="en-US" altLang="zh-TW" sz="2400" b="1" dirty="0">
              <a:solidFill>
                <a:srgbClr val="C00000"/>
              </a:solidFill>
              <a:latin typeface="微軟正黑體" pitchFamily="34" charset="-120"/>
              <a:ea typeface="微軟正黑體" pitchFamily="34" charset="-120"/>
            </a:endParaRPr>
          </a:p>
          <a:p>
            <a:pPr marL="36000" algn="ctr" defTabSz="1066800" fontAlgn="auto">
              <a:spcAft>
                <a:spcPts val="0"/>
              </a:spcAft>
              <a:defRPr/>
            </a:pPr>
            <a:endParaRPr kumimoji="0" lang="en-US" altLang="zh-TW" sz="1200" b="1" dirty="0" smtClean="0">
              <a:latin typeface="微軟正黑體" pitchFamily="34" charset="-120"/>
              <a:ea typeface="微軟正黑體" pitchFamily="34" charset="-120"/>
            </a:endParaRPr>
          </a:p>
          <a:p>
            <a:pPr marL="36000" algn="ctr" defTabSz="1066800" fontAlgn="auto">
              <a:spcAft>
                <a:spcPts val="0"/>
              </a:spcAft>
              <a:defRPr/>
            </a:pPr>
            <a:r>
              <a:rPr kumimoji="0" lang="zh-TW" altLang="en-US" sz="2400" b="1" dirty="0" smtClean="0">
                <a:latin typeface="微軟正黑體" pitchFamily="34" charset="-120"/>
                <a:ea typeface="微軟正黑體" pitchFamily="34" charset="-120"/>
              </a:rPr>
              <a:t>網址</a:t>
            </a:r>
            <a:r>
              <a:rPr lang="en-US" altLang="zh-TW" sz="2400" b="1" dirty="0" smtClean="0">
                <a:solidFill>
                  <a:srgbClr val="FF0000"/>
                </a:solidFill>
                <a:latin typeface="微軟正黑體" pitchFamily="34" charset="-120"/>
                <a:ea typeface="微軟正黑體" pitchFamily="34" charset="-120"/>
              </a:rPr>
              <a:t>https://chc.entry.edu.tw</a:t>
            </a:r>
            <a:endParaRPr kumimoji="0" lang="zh-TW" altLang="en-US" sz="2000" b="1" dirty="0">
              <a:solidFill>
                <a:srgbClr val="FF0000"/>
              </a:solidFill>
              <a:latin typeface="微軟正黑體" pitchFamily="34" charset="-120"/>
              <a:ea typeface="微軟正黑體" pitchFamily="34" charset="-120"/>
            </a:endParaRPr>
          </a:p>
        </p:txBody>
      </p:sp>
      <p:sp>
        <p:nvSpPr>
          <p:cNvPr id="10" name="手繪多邊形 9"/>
          <p:cNvSpPr/>
          <p:nvPr/>
        </p:nvSpPr>
        <p:spPr>
          <a:xfrm>
            <a:off x="539552" y="125441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smtClean="0">
                <a:solidFill>
                  <a:srgbClr val="C00000"/>
                </a:solidFill>
                <a:latin typeface="微軟正黑體" pitchFamily="34" charset="-120"/>
                <a:ea typeface="微軟正黑體" pitchFamily="34" charset="-120"/>
              </a:rPr>
              <a:t>個別積分序位查詢 </a:t>
            </a:r>
            <a:r>
              <a:rPr lang="en-US" altLang="zh-TW" sz="2800" b="1" dirty="0" smtClean="0">
                <a:solidFill>
                  <a:srgbClr val="C00000"/>
                </a:solidFill>
                <a:latin typeface="微軟正黑體" pitchFamily="34" charset="-120"/>
                <a:ea typeface="微軟正黑體" pitchFamily="34" charset="-120"/>
              </a:rPr>
              <a:t>109</a:t>
            </a:r>
            <a:r>
              <a:rPr lang="zh-TW" altLang="en-US" sz="2800" b="1" dirty="0" smtClean="0">
                <a:solidFill>
                  <a:srgbClr val="C00000"/>
                </a:solidFill>
                <a:latin typeface="微軟正黑體" pitchFamily="34" charset="-120"/>
                <a:ea typeface="微軟正黑體" pitchFamily="34" charset="-120"/>
              </a:rPr>
              <a:t>年</a:t>
            </a:r>
            <a:r>
              <a:rPr kumimoji="0" lang="en-US" altLang="zh-TW" sz="2800" b="1" dirty="0" smtClean="0">
                <a:solidFill>
                  <a:srgbClr val="C00000"/>
                </a:solidFill>
                <a:latin typeface="微軟正黑體" pitchFamily="34" charset="-120"/>
                <a:ea typeface="微軟正黑體" pitchFamily="34" charset="-120"/>
              </a:rPr>
              <a:t>6</a:t>
            </a:r>
            <a:r>
              <a:rPr kumimoji="0" lang="zh-TW" altLang="en-US" sz="2800" b="1" dirty="0" smtClean="0">
                <a:solidFill>
                  <a:srgbClr val="C00000"/>
                </a:solidFill>
                <a:latin typeface="微軟正黑體" pitchFamily="34" charset="-120"/>
                <a:ea typeface="微軟正黑體" pitchFamily="34" charset="-120"/>
              </a:rPr>
              <a:t>月</a:t>
            </a:r>
            <a:r>
              <a:rPr lang="en-US" altLang="zh-TW" sz="2800" b="1" dirty="0" smtClean="0">
                <a:solidFill>
                  <a:srgbClr val="C00000"/>
                </a:solidFill>
                <a:latin typeface="微軟正黑體" pitchFamily="34" charset="-120"/>
                <a:ea typeface="微軟正黑體" pitchFamily="34" charset="-120"/>
              </a:rPr>
              <a:t>17</a:t>
            </a:r>
            <a:r>
              <a:rPr kumimoji="0" lang="zh-TW" altLang="en-US" sz="2800" b="1" dirty="0" smtClean="0">
                <a:solidFill>
                  <a:srgbClr val="C00000"/>
                </a:solidFill>
                <a:latin typeface="微軟正黑體" pitchFamily="34" charset="-120"/>
                <a:ea typeface="微軟正黑體" pitchFamily="34" charset="-120"/>
              </a:rPr>
              <a:t>日</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79512" y="21098"/>
            <a:ext cx="8712968" cy="5486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a:t>
            </a:r>
            <a:r>
              <a:rPr lang="zh-TW" altLang="en-US" sz="3200" b="1" dirty="0">
                <a:solidFill>
                  <a:schemeClr val="bg1"/>
                </a:solidFill>
                <a:latin typeface="微軟正黑體" pitchFamily="34" charset="-120"/>
                <a:ea typeface="微軟正黑體" pitchFamily="34" charset="-120"/>
              </a:rPr>
              <a:t>免試</a:t>
            </a:r>
            <a:r>
              <a:rPr lang="zh-TW" altLang="en-US" sz="3200" b="1" dirty="0" smtClean="0">
                <a:solidFill>
                  <a:schemeClr val="bg1"/>
                </a:solidFill>
                <a:latin typeface="微軟正黑體" pitchFamily="34" charset="-120"/>
                <a:ea typeface="微軟正黑體" pitchFamily="34" charset="-120"/>
              </a:rPr>
              <a:t>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彰化區超額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40087746"/>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xmlns="" val="20000"/>
                    </a:ext>
                  </a:extLst>
                </a:gridCol>
                <a:gridCol w="1055773">
                  <a:extLst>
                    <a:ext uri="{9D8B030D-6E8A-4147-A177-3AD203B41FA5}">
                      <a16:colId xmlns:a16="http://schemas.microsoft.com/office/drawing/2014/main" xmlns="" val="20001"/>
                    </a:ext>
                  </a:extLst>
                </a:gridCol>
                <a:gridCol w="4898428">
                  <a:extLst>
                    <a:ext uri="{9D8B030D-6E8A-4147-A177-3AD203B41FA5}">
                      <a16:colId xmlns:a16="http://schemas.microsoft.com/office/drawing/2014/main" xmlns="" val="20002"/>
                    </a:ext>
                  </a:extLst>
                </a:gridCol>
                <a:gridCol w="1049175">
                  <a:extLst>
                    <a:ext uri="{9D8B030D-6E8A-4147-A177-3AD203B41FA5}">
                      <a16:colId xmlns:a16="http://schemas.microsoft.com/office/drawing/2014/main" xmlns="" val="20003"/>
                    </a:ext>
                  </a:extLst>
                </a:gridCol>
                <a:gridCol w="893157">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smtClean="0">
                          <a:latin typeface="微軟正黑體" pitchFamily="34" charset="-120"/>
                          <a:ea typeface="微軟正黑體" pitchFamily="34" charset="-120"/>
                        </a:rPr>
                        <a:t>不限志願</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xmlns=""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smtClean="0">
                          <a:latin typeface="華康中黑體" panose="02010609010101010101" pitchFamily="49" charset="-120"/>
                          <a:ea typeface="華康中黑體" panose="02010609010101010101" pitchFamily="49" charset="-120"/>
                        </a:rPr>
                        <a:t>上限</a:t>
                      </a:r>
                      <a:r>
                        <a:rPr lang="en-US" altLang="zh-TW" dirty="0" smtClean="0">
                          <a:latin typeface="華康中黑體" panose="02010609010101010101" pitchFamily="49" charset="-120"/>
                          <a:ea typeface="華康中黑體" panose="02010609010101010101" pitchFamily="49" charset="-120"/>
                        </a:rPr>
                        <a:t>6</a:t>
                      </a:r>
                      <a:r>
                        <a:rPr lang="zh-TW" altLang="en-US" dirty="0" smtClean="0">
                          <a:latin typeface="華康中黑體" panose="02010609010101010101" pitchFamily="49" charset="-120"/>
                          <a:ea typeface="華康中黑體" panose="02010609010101010101" pitchFamily="49" charset="-120"/>
                        </a:rPr>
                        <a:t>分</a:t>
                      </a:r>
                      <a:endParaRPr lang="zh-TW" altLang="en-US" dirty="0">
                        <a:latin typeface="華康中黑體" panose="02010609010101010101" pitchFamily="49" charset="-120"/>
                        <a:ea typeface="華康中黑體" panose="02010609010101010101" pitchFamily="49"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7"/>
                  </a:ext>
                </a:extLst>
              </a:tr>
              <a:tr h="336247">
                <a:tc vMerge="1">
                  <a:txBody>
                    <a:bodyPr/>
                    <a:lstStyle/>
                    <a:p>
                      <a:endParaRPr lang="zh-TW" altLang="en-US"/>
                    </a:p>
                  </a:txBody>
                  <a:tcPr/>
                </a:tc>
                <a:tc>
                  <a:txBody>
                    <a:bodyPr/>
                    <a:lstStyle/>
                    <a:p>
                      <a:pPr algn="ct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kumimoji="0" lang="en-US" altLang="zh-TW" sz="2400" dirty="0" smtClean="0">
                <a:latin typeface="微軟正黑體" pitchFamily="34" charset="-120"/>
                <a:ea typeface="微軟正黑體" pitchFamily="34" charset="-120"/>
              </a:rPr>
              <a:t>526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409</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溪高 </a:t>
            </a:r>
            <a:r>
              <a:rPr kumimoji="0" lang="en-US" altLang="zh-TW" sz="2400" dirty="0" smtClean="0">
                <a:latin typeface="微軟正黑體" pitchFamily="34" charset="-120"/>
                <a:ea typeface="微軟正黑體" pitchFamily="34" charset="-120"/>
              </a:rPr>
              <a:t>368</a:t>
            </a:r>
          </a:p>
          <a:p>
            <a:r>
              <a:rPr lang="zh-TW" altLang="en-US" sz="2400" dirty="0" smtClean="0">
                <a:latin typeface="微軟正黑體" pitchFamily="34" charset="-120"/>
                <a:ea typeface="微軟正黑體" pitchFamily="34" charset="-120"/>
              </a:rPr>
              <a:t>和美實驗 </a:t>
            </a:r>
            <a:r>
              <a:rPr lang="en-US" altLang="zh-TW" sz="2400" dirty="0" smtClean="0">
                <a:latin typeface="微軟正黑體" pitchFamily="34" charset="-120"/>
                <a:ea typeface="微軟正黑體" pitchFamily="34" charset="-120"/>
              </a:rPr>
              <a:t>74</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299</a:t>
            </a:r>
          </a:p>
          <a:p>
            <a:r>
              <a:rPr lang="zh-TW" altLang="en-US" sz="2400" dirty="0" smtClean="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藝</a:t>
            </a:r>
            <a:r>
              <a:rPr lang="zh-TW" altLang="en-US" sz="2400" dirty="0" smtClean="0">
                <a:latin typeface="微軟正黑體" pitchFamily="34" charset="-120"/>
                <a:ea typeface="微軟正黑體" pitchFamily="34" charset="-120"/>
              </a:rPr>
              <a:t>普 </a:t>
            </a:r>
            <a:r>
              <a:rPr lang="en-US" altLang="zh-TW" sz="2400" dirty="0" smtClean="0">
                <a:latin typeface="微軟正黑體" pitchFamily="34" charset="-120"/>
                <a:ea typeface="微軟正黑體" pitchFamily="34" charset="-120"/>
              </a:rPr>
              <a:t>105</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100</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kumimoji="0" lang="en-US" altLang="zh-TW" sz="2400" dirty="0" smtClean="0">
                <a:latin typeface="微軟正黑體" pitchFamily="34" charset="-120"/>
                <a:ea typeface="微軟正黑體" pitchFamily="34" charset="-120"/>
              </a:rPr>
              <a:t>60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80</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彰商  </a:t>
            </a:r>
            <a:r>
              <a:rPr lang="en-US" altLang="zh-TW" sz="2400" dirty="0" smtClean="0">
                <a:solidFill>
                  <a:srgbClr val="0070C0"/>
                </a:solidFill>
                <a:latin typeface="微軟正黑體" pitchFamily="34" charset="-120"/>
                <a:ea typeface="微軟正黑體" pitchFamily="34" charset="-120"/>
              </a:rPr>
              <a:t>400</a:t>
            </a:r>
          </a:p>
          <a:p>
            <a:r>
              <a:rPr kumimoji="0" lang="zh-TW" altLang="en-US" sz="2400" dirty="0" smtClean="0">
                <a:solidFill>
                  <a:srgbClr val="0070C0"/>
                </a:solidFill>
                <a:latin typeface="微軟正黑體" pitchFamily="34" charset="-120"/>
                <a:ea typeface="微軟正黑體" pitchFamily="34" charset="-120"/>
              </a:rPr>
              <a:t>彰</a:t>
            </a:r>
            <a:r>
              <a:rPr kumimoji="0" lang="zh-TW" altLang="en-US" sz="2400" dirty="0">
                <a:solidFill>
                  <a:srgbClr val="0070C0"/>
                </a:solidFill>
                <a:latin typeface="微軟正黑體" pitchFamily="34" charset="-120"/>
                <a:ea typeface="微軟正黑體" pitchFamily="34" charset="-120"/>
              </a:rPr>
              <a:t>工  </a:t>
            </a:r>
            <a:r>
              <a:rPr lang="en-US" altLang="zh-TW" sz="2400" dirty="0" smtClean="0">
                <a:solidFill>
                  <a:srgbClr val="0070C0"/>
                </a:solidFill>
                <a:latin typeface="微軟正黑體" pitchFamily="34" charset="-120"/>
                <a:ea typeface="微軟正黑體" pitchFamily="34" charset="-120"/>
              </a:rPr>
              <a:t>489</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224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234</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B050"/>
                </a:solidFill>
                <a:latin typeface="微軟正黑體" pitchFamily="34" charset="-120"/>
                <a:ea typeface="微軟正黑體" pitchFamily="34" charset="-120"/>
              </a:rPr>
              <a:t>175</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229</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lang="en-US" altLang="zh-TW" sz="2400" dirty="0" smtClean="0">
                <a:solidFill>
                  <a:srgbClr val="0070C0"/>
                </a:solidFill>
                <a:latin typeface="微軟正黑體" pitchFamily="34" charset="-120"/>
                <a:ea typeface="微軟正黑體" pitchFamily="34" charset="-120"/>
              </a:rPr>
              <a:t>274</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264</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268</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kumimoji="0" lang="en-US" altLang="zh-TW" sz="2800" dirty="0" smtClean="0">
                <a:latin typeface="微軟正黑體" pitchFamily="34" charset="-120"/>
                <a:ea typeface="微軟正黑體" pitchFamily="34" charset="-120"/>
              </a:rPr>
              <a:t>205</a:t>
            </a: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852</a:t>
            </a:r>
          </a:p>
          <a:p>
            <a:pPr algn="ctr"/>
            <a:r>
              <a:rPr kumimoji="0" lang="zh-TW" altLang="en-US" sz="2800" dirty="0" smtClean="0">
                <a:latin typeface="微軟正黑體" pitchFamily="34" charset="-120"/>
                <a:ea typeface="微軟正黑體" pitchFamily="34" charset="-120"/>
              </a:rPr>
              <a:t>大慶 </a:t>
            </a:r>
            <a:r>
              <a:rPr lang="en-US" altLang="zh-TW" sz="2800" dirty="0" smtClean="0">
                <a:solidFill>
                  <a:srgbClr val="00B050"/>
                </a:solidFill>
                <a:latin typeface="微軟正黑體" pitchFamily="34" charset="-120"/>
                <a:ea typeface="微軟正黑體" pitchFamily="34" charset="-120"/>
              </a:rPr>
              <a:t>396</a:t>
            </a:r>
          </a:p>
          <a:p>
            <a:pPr algn="ctr"/>
            <a:r>
              <a:rPr kumimoji="0" lang="zh-TW" altLang="en-US" sz="2800" dirty="0" smtClean="0">
                <a:latin typeface="微軟正黑體" pitchFamily="34" charset="-120"/>
                <a:ea typeface="微軟正黑體" pitchFamily="34" charset="-120"/>
              </a:rPr>
              <a:t>正德 </a:t>
            </a:r>
            <a:r>
              <a:rPr kumimoji="0" lang="en-US" altLang="zh-TW" sz="2800" dirty="0" smtClean="0">
                <a:latin typeface="微軟正黑體" pitchFamily="34" charset="-120"/>
                <a:ea typeface="微軟正黑體" pitchFamily="34" charset="-120"/>
              </a:rPr>
              <a:t>347</a:t>
            </a:r>
          </a:p>
          <a:p>
            <a:pPr algn="ctr"/>
            <a:r>
              <a:rPr kumimoji="0" lang="zh-TW" altLang="en-US" sz="2800" dirty="0" smtClean="0">
                <a:latin typeface="微軟正黑體" pitchFamily="34" charset="-120"/>
                <a:ea typeface="微軟正黑體" pitchFamily="34" charset="-120"/>
              </a:rPr>
              <a:t>精誠 </a:t>
            </a:r>
            <a:r>
              <a:rPr kumimoji="0" lang="en-US" altLang="zh-TW" sz="2800" dirty="0" smtClean="0">
                <a:latin typeface="微軟正黑體" pitchFamily="34" charset="-120"/>
                <a:ea typeface="微軟正黑體" pitchFamily="34" charset="-120"/>
              </a:rPr>
              <a:t>205</a:t>
            </a:r>
            <a:endParaRPr kumimoji="0" lang="en-US" altLang="zh-TW" sz="2800" dirty="0">
              <a:latin typeface="微軟正黑體" pitchFamily="34" charset="-120"/>
              <a:ea typeface="微軟正黑體" pitchFamily="34" charset="-120"/>
            </a:endParaRPr>
          </a:p>
        </p:txBody>
      </p:sp>
      <p:sp>
        <p:nvSpPr>
          <p:cNvPr id="19" name="Oval 14"/>
          <p:cNvSpPr>
            <a:spLocks noChangeArrowheads="1"/>
          </p:cNvSpPr>
          <p:nvPr/>
        </p:nvSpPr>
        <p:spPr bwMode="auto">
          <a:xfrm>
            <a:off x="6678463" y="5944860"/>
            <a:ext cx="2017092" cy="692696"/>
          </a:xfrm>
          <a:prstGeom prst="ellipse">
            <a:avLst/>
          </a:prstGeom>
          <a:noFill/>
          <a:ln w="38100">
            <a:solidFill>
              <a:schemeClr val="tx2"/>
            </a:solidFill>
            <a:round/>
            <a:headEnd/>
            <a:tailEnd/>
          </a:ln>
        </p:spPr>
        <p:txBody>
          <a:bodyPr wrap="none" anchor="ctr"/>
          <a:lstStyle/>
          <a:p>
            <a:pPr algn="ctr"/>
            <a:r>
              <a:rPr lang="zh-TW" altLang="en-US" sz="1600" b="1" dirty="0" smtClean="0">
                <a:solidFill>
                  <a:schemeClr val="tx2"/>
                </a:solidFill>
                <a:latin typeface="微軟正黑體" pitchFamily="34" charset="-120"/>
                <a:ea typeface="微軟正黑體" pitchFamily="34" charset="-120"/>
              </a:rPr>
              <a:t>另</a:t>
            </a:r>
            <a:r>
              <a:rPr lang="en-US" altLang="zh-TW" sz="1600" b="1" dirty="0" smtClean="0">
                <a:solidFill>
                  <a:schemeClr val="tx2"/>
                </a:solidFill>
                <a:latin typeface="微軟正黑體" pitchFamily="34" charset="-120"/>
                <a:ea typeface="微軟正黑體" pitchFamily="34" charset="-120"/>
              </a:rPr>
              <a:t>.</a:t>
            </a:r>
            <a:r>
              <a:rPr lang="zh-TW" altLang="en-US" sz="1600" b="1" dirty="0" smtClean="0">
                <a:solidFill>
                  <a:schemeClr val="tx2"/>
                </a:solidFill>
                <a:latin typeface="微軟正黑體" pitchFamily="34" charset="-120"/>
                <a:ea typeface="微軟正黑體" pitchFamily="34" charset="-120"/>
              </a:rPr>
              <a:t>進修學校</a:t>
            </a:r>
            <a:endParaRPr lang="en-US" altLang="zh-TW" sz="1600" b="1" dirty="0" smtClean="0">
              <a:solidFill>
                <a:schemeClr val="tx2"/>
              </a:solidFill>
              <a:latin typeface="微軟正黑體" pitchFamily="34" charset="-120"/>
              <a:ea typeface="微軟正黑體" pitchFamily="34" charset="-120"/>
            </a:endParaRPr>
          </a:p>
          <a:p>
            <a:pPr algn="ctr"/>
            <a:r>
              <a:rPr lang="en-US" altLang="zh-TW" sz="1600" b="1" dirty="0" smtClean="0">
                <a:solidFill>
                  <a:srgbClr val="FF0066"/>
                </a:solidFill>
                <a:latin typeface="微軟正黑體" pitchFamily="34" charset="-120"/>
                <a:ea typeface="微軟正黑體" pitchFamily="34" charset="-120"/>
              </a:rPr>
              <a:t>879</a:t>
            </a:r>
            <a:endParaRPr lang="en-US" altLang="zh-TW" sz="16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2163008" y="6490582"/>
            <a:ext cx="4929271"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
        <p:nvSpPr>
          <p:cNvPr id="24"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4653</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430</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5083</a:t>
            </a:r>
            <a:endParaRPr lang="en-US" altLang="zh-TW" sz="2400" b="1" dirty="0">
              <a:solidFill>
                <a:srgbClr val="FF0000"/>
              </a:solidFill>
              <a:latin typeface="微軟正黑體" pitchFamily="34" charset="-120"/>
              <a:ea typeface="微軟正黑體" pitchFamily="34" charset="-120"/>
            </a:endParaRPr>
          </a:p>
        </p:txBody>
      </p:sp>
      <p:sp>
        <p:nvSpPr>
          <p:cNvPr id="25"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2005</a:t>
            </a:r>
            <a:endParaRPr lang="en-US" altLang="zh-TW" sz="2000" dirty="0">
              <a:solidFill>
                <a:srgbClr val="FF0066"/>
              </a:solidFill>
              <a:latin typeface="微軟正黑體" pitchFamily="34" charset="-120"/>
              <a:ea typeface="微軟正黑體" pitchFamily="34" charset="-120"/>
            </a:endParaRPr>
          </a:p>
        </p:txBody>
      </p:sp>
      <p:sp>
        <p:nvSpPr>
          <p:cNvPr id="26" name="Oval 14"/>
          <p:cNvSpPr>
            <a:spLocks noChangeArrowheads="1"/>
          </p:cNvSpPr>
          <p:nvPr/>
        </p:nvSpPr>
        <p:spPr bwMode="auto">
          <a:xfrm>
            <a:off x="6521389"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7088</a:t>
            </a:r>
            <a:endParaRPr lang="en-US" altLang="zh-TW" sz="2800" b="1" dirty="0">
              <a:solidFill>
                <a:srgbClr val="FF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76253300"/>
              </p:ext>
            </p:extLst>
          </p:nvPr>
        </p:nvGraphicFramePr>
        <p:xfrm>
          <a:off x="251520" y="1196752"/>
          <a:ext cx="6048672" cy="5522400"/>
        </p:xfrm>
        <a:graphic>
          <a:graphicData uri="http://schemas.openxmlformats.org/drawingml/2006/table">
            <a:tbl>
              <a:tblPr/>
              <a:tblGrid>
                <a:gridCol w="93610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xmlns=""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smtClean="0">
                          <a:latin typeface="微軟正黑體" panose="020B0604030504040204" pitchFamily="34" charset="-120"/>
                          <a:ea typeface="微軟正黑體" panose="020B0604030504040204" pitchFamily="34" charset="-120"/>
                        </a:rPr>
                        <a:t>  C</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電機科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電機與電子群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smtClean="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smtClean="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化工科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化工群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  D</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電子科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動力機械群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8"/>
                  </a:ext>
                </a:extLst>
              </a:tr>
            </a:tbl>
          </a:graphicData>
        </a:graphic>
      </p:graphicFrame>
      <p:sp>
        <p:nvSpPr>
          <p:cNvPr id="12" name="標題 1"/>
          <p:cNvSpPr txBox="1">
            <a:spLocks/>
          </p:cNvSpPr>
          <p:nvPr/>
        </p:nvSpPr>
        <p:spPr bwMode="auto">
          <a:xfrm>
            <a:off x="396875" y="260648"/>
            <a:ext cx="8320448" cy="7200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志願序計分方式說明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3" name="矩形 12"/>
          <p:cNvSpPr/>
          <p:nvPr/>
        </p:nvSpPr>
        <p:spPr>
          <a:xfrm>
            <a:off x="6444208" y="1183682"/>
            <a:ext cx="2398244" cy="547260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 連續</a:t>
            </a:r>
            <a:r>
              <a:rPr lang="zh-TW" altLang="en-US" b="1" dirty="0">
                <a:latin typeface="微軟正黑體" panose="020B0604030504040204" pitchFamily="34" charset="-120"/>
                <a:ea typeface="微軟正黑體" panose="020B0604030504040204" pitchFamily="34" charset="-120"/>
              </a:rPr>
              <a:t>選填同校同職</a:t>
            </a:r>
            <a:r>
              <a:rPr lang="zh-TW" altLang="en-US" b="1" dirty="0" smtClean="0">
                <a:latin typeface="微軟正黑體" panose="020B0604030504040204" pitchFamily="34" charset="-120"/>
                <a:ea typeface="微軟正黑體" panose="020B0604030504040204" pitchFamily="34" charset="-120"/>
              </a:rPr>
              <a:t>群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者</a:t>
            </a:r>
            <a:r>
              <a:rPr lang="zh-TW" altLang="en-US" b="1" dirty="0">
                <a:latin typeface="微軟正黑體" panose="020B0604030504040204" pitchFamily="34" charset="-120"/>
                <a:ea typeface="微軟正黑體" panose="020B0604030504040204" pitchFamily="34" charset="-120"/>
              </a:rPr>
              <a:t>皆計為同一志願</a:t>
            </a:r>
            <a:r>
              <a:rPr lang="zh-TW" altLang="en-US" b="1" dirty="0" smtClean="0">
                <a:latin typeface="微軟正黑體" panose="020B0604030504040204" pitchFamily="34" charset="-120"/>
                <a:ea typeface="微軟正黑體" panose="020B0604030504040204" pitchFamily="34" charset="-120"/>
              </a:rPr>
              <a:t>序</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 第</a:t>
            </a:r>
            <a:r>
              <a:rPr lang="en-US" altLang="zh-TW" b="1" dirty="0" smtClean="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a:t>
            </a:r>
            <a:r>
              <a:rPr lang="zh-TW" altLang="en-US" b="1" dirty="0" smtClean="0">
                <a:latin typeface="微軟正黑體" panose="020B0604030504040204" pitchFamily="34" charset="-120"/>
                <a:ea typeface="微軟正黑體" panose="020B0604030504040204" pitchFamily="34" charset="-120"/>
              </a:rPr>
              <a:t>序積分</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均為</a:t>
            </a:r>
            <a:r>
              <a:rPr lang="en-US" altLang="zh-TW" b="1" dirty="0" smtClean="0">
                <a:latin typeface="微軟正黑體" panose="020B0604030504040204" pitchFamily="34" charset="-120"/>
                <a:ea typeface="微軟正黑體" panose="020B0604030504040204" pitchFamily="34" charset="-120"/>
              </a:rPr>
              <a:t>45</a:t>
            </a:r>
            <a:r>
              <a:rPr lang="zh-TW" altLang="en-US" b="1" dirty="0" smtClean="0">
                <a:latin typeface="微軟正黑體" panose="020B0604030504040204" pitchFamily="34" charset="-120"/>
                <a:ea typeface="微軟正黑體" panose="020B0604030504040204" pitchFamily="34" charset="-120"/>
              </a:rPr>
              <a:t>分，第</a:t>
            </a:r>
            <a:r>
              <a:rPr lang="en-US" altLang="zh-TW" b="1" dirty="0" smtClean="0">
                <a:latin typeface="微軟正黑體" panose="020B0604030504040204" pitchFamily="34" charset="-120"/>
                <a:ea typeface="微軟正黑體" panose="020B0604030504040204" pitchFamily="34" charset="-120"/>
              </a:rPr>
              <a:t>21</a:t>
            </a:r>
            <a:r>
              <a:rPr lang="zh-TW" altLang="en-US" b="1" dirty="0" smtClean="0">
                <a:latin typeface="微軟正黑體" panose="020B0604030504040204" pitchFamily="34" charset="-120"/>
                <a:ea typeface="微軟正黑體" panose="020B0604030504040204" pitchFamily="34" charset="-120"/>
              </a:rPr>
              <a:t>志</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願序以後均為</a:t>
            </a:r>
            <a:r>
              <a:rPr lang="en-US" altLang="zh-TW" b="1" dirty="0" smtClean="0">
                <a:latin typeface="微軟正黑體" panose="020B0604030504040204" pitchFamily="34" charset="-120"/>
                <a:ea typeface="微軟正黑體" panose="020B0604030504040204" pitchFamily="34" charset="-120"/>
              </a:rPr>
              <a:t>44</a:t>
            </a:r>
            <a:r>
              <a:rPr lang="zh-TW" altLang="en-US" b="1" dirty="0" smtClean="0">
                <a:latin typeface="微軟正黑體" panose="020B0604030504040204" pitchFamily="34" charset="-120"/>
                <a:ea typeface="微軟正黑體" panose="020B0604030504040204" pitchFamily="34" charset="-120"/>
              </a:rPr>
              <a:t>分。</a:t>
            </a:r>
            <a:endParaRPr lang="zh-TW" altLang="en-US" b="1" dirty="0">
              <a:latin typeface="微軟正黑體" panose="020B0604030504040204" pitchFamily="34" charset="-120"/>
              <a:ea typeface="微軟正黑體" panose="020B0604030504040204" pitchFamily="34" charset="-120"/>
            </a:endParaRP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志願序至少選填</a:t>
            </a:r>
            <a:r>
              <a:rPr lang="en-US" altLang="zh-TW" b="1" dirty="0" smtClean="0">
                <a:latin typeface="微軟正黑體" panose="020B0604030504040204" pitchFamily="34" charset="-120"/>
                <a:ea typeface="微軟正黑體" panose="020B0604030504040204" pitchFamily="34" charset="-120"/>
              </a:rPr>
              <a:t>40</a:t>
            </a:r>
            <a:r>
              <a:rPr lang="zh-TW" altLang="en-US" b="1" dirty="0" smtClean="0">
                <a:latin typeface="微軟正黑體" panose="020B0604030504040204" pitchFamily="34" charset="-120"/>
                <a:ea typeface="微軟正黑體" panose="020B0604030504040204" pitchFamily="34" charset="-120"/>
              </a:rPr>
              <a:t>個</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以上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教育處規定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避免高分落榜。</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4.</a:t>
            </a:r>
            <a:r>
              <a:rPr lang="zh-TW" altLang="en-US" b="1" dirty="0" smtClean="0">
                <a:latin typeface="微軟正黑體" panose="020B0604030504040204" pitchFamily="34" charset="-120"/>
                <a:ea typeface="微軟正黑體" panose="020B0604030504040204" pitchFamily="34" charset="-120"/>
              </a:rPr>
              <a:t>同</a:t>
            </a:r>
            <a:r>
              <a:rPr lang="zh-TW" altLang="en-US" b="1" dirty="0">
                <a:latin typeface="微軟正黑體" panose="020B0604030504040204" pitchFamily="34" charset="-120"/>
                <a:ea typeface="微軟正黑體" panose="020B0604030504040204" pitchFamily="34" charset="-120"/>
              </a:rPr>
              <a:t>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r>
              <a:rPr lang="en-US" altLang="zh-TW" b="1" dirty="0" smtClean="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 (2-1)&gt;(2-2)&gt;(2-3)</a:t>
            </a:r>
          </a:p>
          <a:p>
            <a:pPr>
              <a:lnSpc>
                <a:spcPts val="2000"/>
              </a:lnSpc>
            </a:pPr>
            <a:r>
              <a:rPr lang="en-US" altLang="zh-TW" b="1" dirty="0" smtClean="0">
                <a:latin typeface="微軟正黑體" panose="020B0604030504040204" pitchFamily="34" charset="-120"/>
                <a:ea typeface="微軟正黑體" panose="020B0604030504040204" pitchFamily="34" charset="-120"/>
              </a:rPr>
              <a:t> </a:t>
            </a:r>
          </a:p>
          <a:p>
            <a:pPr>
              <a:lnSpc>
                <a:spcPts val="2000"/>
              </a:lnSpc>
            </a:pPr>
            <a:r>
              <a:rPr lang="en-US" altLang="zh-TW" b="1" dirty="0">
                <a:latin typeface="微軟正黑體" panose="020B0604030504040204" pitchFamily="34" charset="-120"/>
                <a:ea typeface="微軟正黑體" panose="020B0604030504040204" pitchFamily="34" charset="-120"/>
              </a:rPr>
              <a:t>5</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建議可</a:t>
            </a:r>
            <a:r>
              <a:rPr lang="zh-TW" altLang="en-US" b="1" dirty="0">
                <a:latin typeface="微軟正黑體" panose="020B0604030504040204" pitchFamily="34" charset="-120"/>
                <a:ea typeface="微軟正黑體" panose="020B0604030504040204" pitchFamily="34" charset="-120"/>
              </a:rPr>
              <a:t>參考去年</a:t>
            </a:r>
            <a:r>
              <a:rPr lang="zh-TW" altLang="en-US" b="1" dirty="0" smtClean="0">
                <a:latin typeface="微軟正黑體" panose="020B0604030504040204" pitchFamily="34" charset="-120"/>
                <a:ea typeface="微軟正黑體" panose="020B0604030504040204" pitchFamily="34" charset="-120"/>
              </a:rPr>
              <a:t>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序</a:t>
            </a:r>
            <a:r>
              <a:rPr lang="zh-TW" altLang="en-US" b="1" dirty="0">
                <a:latin typeface="微軟正黑體" panose="020B0604030504040204" pitchFamily="34" charset="-120"/>
                <a:ea typeface="微軟正黑體" panose="020B0604030504040204" pitchFamily="34" charset="-120"/>
              </a:rPr>
              <a:t>位累積人數</a:t>
            </a:r>
            <a:r>
              <a:rPr lang="zh-TW" altLang="en-US" b="1" dirty="0" smtClean="0">
                <a:latin typeface="微軟正黑體" panose="020B0604030504040204" pitchFamily="34" charset="-120"/>
                <a:ea typeface="微軟正黑體" panose="020B0604030504040204" pitchFamily="34" charset="-120"/>
              </a:rPr>
              <a:t>區間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與</a:t>
            </a:r>
            <a:r>
              <a:rPr lang="zh-TW" altLang="en-US" b="1" dirty="0">
                <a:latin typeface="微軟正黑體" panose="020B0604030504040204" pitchFamily="34" charset="-120"/>
                <a:ea typeface="微軟正黑體" panose="020B0604030504040204" pitchFamily="34" charset="-120"/>
              </a:rPr>
              <a:t>錄取學校。</a:t>
            </a:r>
          </a:p>
          <a:p>
            <a:pPr>
              <a:lnSpc>
                <a:spcPts val="2200"/>
              </a:lnSpc>
            </a:pP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92402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96875" y="260648"/>
            <a:ext cx="8320448" cy="936104"/>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錄取方式說明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人數未超過招生</a:t>
            </a:r>
            <a:r>
              <a:rPr kumimoji="0" lang="zh-TW" altLang="en-US" sz="2800" b="1" dirty="0">
                <a:solidFill>
                  <a:schemeClr val="hlink"/>
                </a:solidFill>
                <a:latin typeface="微軟正黑體" pitchFamily="34" charset="-120"/>
                <a:ea typeface="微軟正黑體" pitchFamily="34" charset="-120"/>
              </a:rPr>
              <a:t>人數時，則全部錄取</a:t>
            </a:r>
            <a:r>
              <a:rPr kumimoji="0" lang="en-US" altLang="zh-TW" sz="2800" b="1" dirty="0">
                <a:solidFill>
                  <a:schemeClr val="hlink"/>
                </a:solidFill>
                <a:latin typeface="微軟正黑體" pitchFamily="34" charset="-120"/>
                <a:ea typeface="微軟正黑體" pitchFamily="34" charset="-120"/>
              </a:rPr>
              <a:t/>
            </a:r>
            <a:br>
              <a:rPr kumimoji="0" lang="en-US" altLang="zh-TW" sz="2800" b="1" dirty="0">
                <a:solidFill>
                  <a:schemeClr val="hlink"/>
                </a:solidFill>
                <a:latin typeface="微軟正黑體" pitchFamily="34" charset="-120"/>
                <a:ea typeface="微軟正黑體" pitchFamily="34" charset="-120"/>
              </a:rPr>
            </a:b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a:t>
            </a:r>
            <a:r>
              <a:rPr lang="zh-TW" altLang="en-US" sz="2800" b="1" dirty="0">
                <a:solidFill>
                  <a:schemeClr val="hlink"/>
                </a:solidFill>
                <a:latin typeface="微軟正黑體" pitchFamily="34" charset="-120"/>
                <a:ea typeface="微軟正黑體" pitchFamily="34" charset="-120"/>
              </a:rPr>
              <a:t>超過</a:t>
            </a:r>
            <a:r>
              <a:rPr kumimoji="0" lang="zh-TW" altLang="en-US" sz="2800" b="1" dirty="0" smtClean="0">
                <a:solidFill>
                  <a:schemeClr val="hlink"/>
                </a:solidFill>
                <a:latin typeface="微軟正黑體" pitchFamily="34" charset="-120"/>
                <a:ea typeface="微軟正黑體" pitchFamily="34" charset="-120"/>
              </a:rPr>
              <a:t>招生</a:t>
            </a:r>
            <a:r>
              <a:rPr kumimoji="0" lang="zh-TW" altLang="en-US" sz="2800" b="1" dirty="0">
                <a:solidFill>
                  <a:schemeClr val="hlink"/>
                </a:solidFill>
                <a:latin typeface="微軟正黑體" pitchFamily="34" charset="-120"/>
                <a:ea typeface="微軟正黑體" pitchFamily="34" charset="-120"/>
              </a:rPr>
              <a:t>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smtClean="0">
                <a:solidFill>
                  <a:schemeClr val="hlink"/>
                </a:solidFill>
                <a:latin typeface="微軟正黑體" pitchFamily="34" charset="-120"/>
                <a:ea typeface="微軟正黑體" pitchFamily="34" charset="-120"/>
              </a:rPr>
              <a:t>超額比序先比</a:t>
            </a: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smtClean="0">
                <a:solidFill>
                  <a:schemeClr val="hlink"/>
                </a:solidFill>
                <a:latin typeface="微軟正黑體" pitchFamily="34" charset="-120"/>
                <a:ea typeface="微軟正黑體" pitchFamily="34" charset="-120"/>
              </a:rPr>
              <a:t>，再</a:t>
            </a:r>
            <a:r>
              <a:rPr lang="zh-TW" altLang="en-US" sz="2800" b="1" dirty="0">
                <a:solidFill>
                  <a:schemeClr val="hlink"/>
                </a:solidFill>
                <a:latin typeface="微軟正黑體" pitchFamily="34" charset="-120"/>
                <a:ea typeface="微軟正黑體" pitchFamily="34" charset="-120"/>
              </a:rPr>
              <a:t>配合學生選填之志願進行比序</a:t>
            </a:r>
            <a:r>
              <a:rPr lang="zh-TW" altLang="en-US" sz="2800" b="1" dirty="0" smtClean="0">
                <a:solidFill>
                  <a:schemeClr val="hlink"/>
                </a:solidFill>
                <a:latin typeface="微軟正黑體" pitchFamily="34" charset="-120"/>
                <a:ea typeface="微軟正黑體" pitchFamily="34" charset="-120"/>
              </a:rPr>
              <a:t>分發，若總積分相同則進行同</a:t>
            </a:r>
            <a:r>
              <a:rPr kumimoji="0" lang="zh-TW" altLang="en-US" sz="2800" b="1" dirty="0" smtClean="0">
                <a:solidFill>
                  <a:schemeClr val="hlink"/>
                </a:solidFill>
                <a:latin typeface="微軟正黑體" pitchFamily="34" charset="-120"/>
                <a:ea typeface="微軟正黑體" pitchFamily="34" charset="-120"/>
              </a:rPr>
              <a:t>分比序</a:t>
            </a:r>
            <a:r>
              <a:rPr kumimoji="0" lang="en-US" altLang="zh-TW" sz="2800" b="1" dirty="0" smtClean="0">
                <a:solidFill>
                  <a:schemeClr val="hlink"/>
                </a:solidFill>
                <a:latin typeface="微軟正黑體" pitchFamily="34" charset="-120"/>
                <a:ea typeface="微軟正黑體" pitchFamily="34" charset="-120"/>
              </a:rPr>
              <a:t>(</a:t>
            </a:r>
            <a:r>
              <a:rPr kumimoji="0" lang="zh-TW" altLang="en-US" sz="2800" b="1" dirty="0" smtClean="0">
                <a:solidFill>
                  <a:schemeClr val="hlink"/>
                </a:solidFill>
                <a:latin typeface="微軟正黑體" pitchFamily="34" charset="-120"/>
                <a:ea typeface="微軟正黑體" pitchFamily="34" charset="-120"/>
              </a:rPr>
              <a:t>順序如下</a:t>
            </a:r>
            <a:r>
              <a:rPr kumimoji="0" lang="en-US" altLang="zh-TW" sz="2800" b="1" dirty="0" smtClean="0">
                <a:solidFill>
                  <a:schemeClr val="hlink"/>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smtClean="0">
                <a:latin typeface="微軟正黑體" pitchFamily="34" charset="-120"/>
                <a:ea typeface="微軟正黑體" pitchFamily="34" charset="-120"/>
              </a:rPr>
              <a:t>                            </a:t>
            </a:r>
            <a:r>
              <a:rPr kumimoji="0" lang="en-US" altLang="zh-TW" sz="2400" b="1" dirty="0" smtClean="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smtClean="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smtClean="0">
                <a:solidFill>
                  <a:srgbClr val="FF0000"/>
                </a:solidFill>
                <a:latin typeface="微軟正黑體" pitchFamily="34" charset="-120"/>
                <a:ea typeface="微軟正黑體" pitchFamily="34" charset="-120"/>
              </a:rPr>
              <a:t>比序完仍超額時，則增額錄取</a:t>
            </a:r>
            <a:r>
              <a:rPr kumimoji="0" lang="en-US" altLang="zh-TW" sz="2000" dirty="0" smtClean="0">
                <a:solidFill>
                  <a:srgbClr val="FF0000"/>
                </a:solidFill>
                <a:effectLst>
                  <a:outerShdw blurRad="38100" dist="38100" dir="2700000" algn="tl">
                    <a:srgbClr val="C0C0C0"/>
                  </a:outerShdw>
                </a:effectLst>
                <a:latin typeface="微軟正黑體" pitchFamily="34" charset="-120"/>
                <a:ea typeface="微軟正黑體" pitchFamily="34" charset="-120"/>
              </a:rPr>
              <a:t> </a:t>
            </a:r>
            <a:endParaRPr kumimoji="0" lang="en-US" altLang="zh-TW" sz="2000" dirty="0">
              <a:solidFill>
                <a:srgbClr val="FF0000"/>
              </a:solidFill>
              <a:effectLst>
                <a:outerShdw blurRad="38100" dist="38100" dir="2700000" algn="tl">
                  <a:srgbClr val="C0C0C0"/>
                </a:outerShdw>
              </a:effectLst>
              <a:latin typeface="微軟正黑體" pitchFamily="34" charset="-120"/>
              <a:ea typeface="微軟正黑體" pitchFamily="34" charset="-120"/>
            </a:endParaRP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志願序</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latin typeface="微軟正黑體" pitchFamily="34" charset="-120"/>
                  <a:ea typeface="微軟正黑體" pitchFamily="34" charset="-120"/>
                </a:rPr>
                <a:t>就近入學</a:t>
              </a:r>
              <a:endParaRPr lang="zh-TW" altLang="en-US" sz="2000" b="1" dirty="0">
                <a:latin typeface="微軟正黑體" pitchFamily="34" charset="-120"/>
                <a:ea typeface="微軟正黑體" pitchFamily="34" charset="-120"/>
              </a:endParaRP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寫作測驗</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a:t>
              </a:r>
              <a:r>
                <a:rPr lang="zh-TW" altLang="en-US" sz="2000" b="1" dirty="0" smtClean="0">
                  <a:solidFill>
                    <a:srgbClr val="FF0000"/>
                  </a:solidFill>
                  <a:latin typeface="微軟正黑體" pitchFamily="34" charset="-120"/>
                  <a:ea typeface="微軟正黑體" pitchFamily="34" charset="-120"/>
                </a:rPr>
                <a:t>科積分</a:t>
              </a:r>
              <a:endParaRPr lang="zh-TW" altLang="en-US" sz="2000" b="1" dirty="0">
                <a:solidFill>
                  <a:srgbClr val="FF0000"/>
                </a:solidFill>
                <a:latin typeface="微軟正黑體" pitchFamily="34" charset="-120"/>
                <a:ea typeface="微軟正黑體" pitchFamily="34" charset="-120"/>
              </a:endParaRP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smtClean="0">
                <a:solidFill>
                  <a:srgbClr val="FF0000"/>
                </a:solidFill>
                <a:latin typeface="微軟正黑體" pitchFamily="34" charset="-120"/>
                <a:ea typeface="微軟正黑體" pitchFamily="34" charset="-120"/>
              </a:rPr>
              <a:t>「即志願順位</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社團參與</a:t>
              </a:r>
              <a:endParaRPr lang="zh-TW" altLang="en-US" sz="2000" b="1" dirty="0">
                <a:solidFill>
                  <a:srgbClr val="FF0000"/>
                </a:solidFill>
                <a:latin typeface="微軟正黑體" pitchFamily="34" charset="-120"/>
                <a:ea typeface="微軟正黑體" pitchFamily="34" charset="-120"/>
              </a:endParaRP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12</a:t>
              </a:r>
              <a:endParaRPr lang="en-US" altLang="zh-TW" sz="2000" b="1" dirty="0">
                <a:solidFill>
                  <a:schemeClr val="bg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特殊</a:t>
            </a:r>
            <a:r>
              <a:rPr lang="zh-TW" altLang="en-US" b="1" dirty="0">
                <a:solidFill>
                  <a:schemeClr val="bg1"/>
                </a:solidFill>
                <a:latin typeface="微軟正黑體" pitchFamily="34" charset="-120"/>
                <a:ea typeface="微軟正黑體" pitchFamily="34" charset="-120"/>
              </a:rPr>
              <a:t>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35</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xmlns="" val="20000"/>
                    </a:ext>
                  </a:extLst>
                </a:gridCol>
                <a:gridCol w="2770187">
                  <a:extLst>
                    <a:ext uri="{9D8B030D-6E8A-4147-A177-3AD203B41FA5}">
                      <a16:colId xmlns:a16="http://schemas.microsoft.com/office/drawing/2014/main" xmlns="" val="20001"/>
                    </a:ext>
                  </a:extLst>
                </a:gridCol>
                <a:gridCol w="530225">
                  <a:extLst>
                    <a:ext uri="{9D8B030D-6E8A-4147-A177-3AD203B41FA5}">
                      <a16:colId xmlns:a16="http://schemas.microsoft.com/office/drawing/2014/main" xmlns="" val="20002"/>
                    </a:ext>
                  </a:extLst>
                </a:gridCol>
                <a:gridCol w="1528763">
                  <a:extLst>
                    <a:ext uri="{9D8B030D-6E8A-4147-A177-3AD203B41FA5}">
                      <a16:colId xmlns:a16="http://schemas.microsoft.com/office/drawing/2014/main" xmlns="" val="20003"/>
                    </a:ext>
                  </a:extLst>
                </a:gridCol>
                <a:gridCol w="671512">
                  <a:extLst>
                    <a:ext uri="{9D8B030D-6E8A-4147-A177-3AD203B41FA5}">
                      <a16:colId xmlns:a16="http://schemas.microsoft.com/office/drawing/2014/main" xmlns="" val="20004"/>
                    </a:ext>
                  </a:extLst>
                </a:gridCol>
                <a:gridCol w="655638">
                  <a:extLst>
                    <a:ext uri="{9D8B030D-6E8A-4147-A177-3AD203B41FA5}">
                      <a16:colId xmlns:a16="http://schemas.microsoft.com/office/drawing/2014/main" xmlns="" val="20005"/>
                    </a:ext>
                  </a:extLst>
                </a:gridCol>
                <a:gridCol w="530225">
                  <a:extLst>
                    <a:ext uri="{9D8B030D-6E8A-4147-A177-3AD203B41FA5}">
                      <a16:colId xmlns:a16="http://schemas.microsoft.com/office/drawing/2014/main" xmlns="" val="20006"/>
                    </a:ext>
                  </a:extLst>
                </a:gridCol>
                <a:gridCol w="411162">
                  <a:extLst>
                    <a:ext uri="{9D8B030D-6E8A-4147-A177-3AD203B41FA5}">
                      <a16:colId xmlns:a16="http://schemas.microsoft.com/office/drawing/2014/main" xmlns="" val="20007"/>
                    </a:ext>
                  </a:extLst>
                </a:gridCol>
                <a:gridCol w="409575">
                  <a:extLst>
                    <a:ext uri="{9D8B030D-6E8A-4147-A177-3AD203B41FA5}">
                      <a16:colId xmlns:a16="http://schemas.microsoft.com/office/drawing/2014/main" xmlns="" val="20008"/>
                    </a:ext>
                  </a:extLst>
                </a:gridCol>
                <a:gridCol w="409575">
                  <a:extLst>
                    <a:ext uri="{9D8B030D-6E8A-4147-A177-3AD203B41FA5}">
                      <a16:colId xmlns:a16="http://schemas.microsoft.com/office/drawing/2014/main" xmlns="" val="20009"/>
                    </a:ext>
                  </a:extLst>
                </a:gridCol>
                <a:gridCol w="409575">
                  <a:extLst>
                    <a:ext uri="{9D8B030D-6E8A-4147-A177-3AD203B41FA5}">
                      <a16:colId xmlns:a16="http://schemas.microsoft.com/office/drawing/2014/main" xmlns=""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468635" y="260648"/>
            <a:ext cx="8229600" cy="936104"/>
          </a:xfrm>
          <a:prstGeom prst="rect">
            <a:avLst/>
          </a:prstGeom>
          <a:solidFill>
            <a:srgbClr val="7030A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smtClean="0">
                <a:solidFill>
                  <a:prstClr val="white"/>
                </a:solidFill>
                <a:latin typeface="微軟正黑體" pitchFamily="34" charset="-120"/>
                <a:ea typeface="微軟正黑體" pitchFamily="34" charset="-120"/>
              </a:rPr>
              <a:t>109</a:t>
            </a:r>
            <a:r>
              <a:rPr lang="zh-TW" altLang="en-US" b="1" dirty="0" smtClean="0">
                <a:solidFill>
                  <a:prstClr val="white"/>
                </a:solidFill>
                <a:latin typeface="微軟正黑體" pitchFamily="34" charset="-120"/>
                <a:ea typeface="微軟正黑體" pitchFamily="34" charset="-120"/>
              </a:rPr>
              <a:t>年免試入學</a:t>
            </a:r>
            <a:r>
              <a:rPr lang="en-US" altLang="zh-TW" b="1" dirty="0" smtClean="0">
                <a:solidFill>
                  <a:prstClr val="white"/>
                </a:solidFill>
                <a:latin typeface="微軟正黑體" pitchFamily="34" charset="-120"/>
                <a:ea typeface="微軟正黑體" pitchFamily="34" charset="-120"/>
              </a:rPr>
              <a:t>-</a:t>
            </a:r>
            <a:r>
              <a:rPr lang="zh-TW" altLang="en-US" b="1" dirty="0" smtClean="0">
                <a:solidFill>
                  <a:prstClr val="white"/>
                </a:solidFill>
                <a:latin typeface="微軟正黑體" pitchFamily="34" charset="-120"/>
                <a:ea typeface="微軟正黑體" pitchFamily="34" charset="-120"/>
              </a:rPr>
              <a:t>免試入學積分序</a:t>
            </a:r>
            <a:r>
              <a:rPr lang="zh-TW" altLang="en-US" b="1" dirty="0">
                <a:solidFill>
                  <a:prstClr val="white"/>
                </a:solidFill>
                <a:latin typeface="微軟正黑體" pitchFamily="34" charset="-120"/>
                <a:ea typeface="微軟正黑體" pitchFamily="34" charset="-120"/>
              </a:rPr>
              <a:t>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5"/>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97405682"/>
              </p:ext>
            </p:extLst>
          </p:nvPr>
        </p:nvGraphicFramePr>
        <p:xfrm>
          <a:off x="402474" y="1484784"/>
          <a:ext cx="8425184" cy="5181560"/>
        </p:xfrm>
        <a:graphic>
          <a:graphicData uri="http://schemas.openxmlformats.org/drawingml/2006/table">
            <a:tbl>
              <a:tblPr firstRow="1" bandRow="1">
                <a:tableStyleId>{5C22544A-7EE6-4342-B048-85BDC9FD1C3A}</a:tableStyleId>
              </a:tblPr>
              <a:tblGrid>
                <a:gridCol w="4320728">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511257">
                <a:tc>
                  <a:txBody>
                    <a:bodyPr/>
                    <a:lstStyle/>
                    <a:p>
                      <a:pPr algn="ctr"/>
                      <a:r>
                        <a:rPr lang="zh-TW" altLang="en-US" sz="2800" b="1" dirty="0" smtClean="0">
                          <a:solidFill>
                            <a:schemeClr val="bg1"/>
                          </a:solidFill>
                          <a:latin typeface="微軟正黑體" pitchFamily="34" charset="-120"/>
                          <a:ea typeface="微軟正黑體" pitchFamily="34" charset="-120"/>
                        </a:rPr>
                        <a:t>項目</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tc>
                  <a:txBody>
                    <a:bodyPr/>
                    <a:lstStyle/>
                    <a:p>
                      <a:pPr algn="ctr"/>
                      <a:r>
                        <a:rPr lang="zh-TW" altLang="en-US" sz="2800" b="1" dirty="0" smtClean="0">
                          <a:solidFill>
                            <a:schemeClr val="bg1"/>
                          </a:solidFill>
                          <a:latin typeface="微軟正黑體" pitchFamily="34" charset="-120"/>
                          <a:ea typeface="微軟正黑體" pitchFamily="34" charset="-120"/>
                        </a:rPr>
                        <a:t>日期</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0"/>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第一次志願模擬選填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1/6-1/17</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xmlns="" val="10001"/>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第二次志願模擬選填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3/30-4/10</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xmlns="" val="10002"/>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積分採計截止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rgbClr val="FF0000"/>
                          </a:solidFill>
                          <a:latin typeface="微軟正黑體" pitchFamily="34" charset="-120"/>
                          <a:ea typeface="微軟正黑體" pitchFamily="34" charset="-120"/>
                        </a:rPr>
                        <a:t>4/24</a:t>
                      </a:r>
                      <a:endParaRPr lang="zh-TW" altLang="en-US" sz="2800" b="1" dirty="0">
                        <a:solidFill>
                          <a:srgbClr val="FF0000"/>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3"/>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公告實際招生名額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4"/>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公告個人積分序位查詢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r>
                        <a:rPr lang="zh-TW" altLang="en-US" sz="2800" b="1" dirty="0" smtClean="0">
                          <a:solidFill>
                            <a:schemeClr val="accent5">
                              <a:lumMod val="50000"/>
                            </a:schemeClr>
                          </a:solidFill>
                          <a:latin typeface="微軟正黑體" pitchFamily="34" charset="-120"/>
                          <a:ea typeface="微軟正黑體" pitchFamily="34" charset="-120"/>
                        </a:rPr>
                        <a:t>中午</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5"/>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線上志願選填</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tc>
                  <a:txBody>
                    <a:bodyPr/>
                    <a:lstStyle/>
                    <a:p>
                      <a:pPr algn="ctr"/>
                      <a:r>
                        <a:rPr lang="en-US" altLang="zh-TW" sz="2800" b="1" dirty="0" smtClean="0">
                          <a:solidFill>
                            <a:schemeClr val="tx1">
                              <a:lumMod val="50000"/>
                              <a:lumOff val="50000"/>
                            </a:schemeClr>
                          </a:solidFill>
                          <a:latin typeface="微軟正黑體" pitchFamily="34" charset="-120"/>
                          <a:ea typeface="微軟正黑體" pitchFamily="34" charset="-120"/>
                        </a:rPr>
                        <a:t>6</a:t>
                      </a:r>
                      <a:r>
                        <a:rPr lang="en-US" altLang="zh-TW" sz="2800" b="0" dirty="0" smtClean="0">
                          <a:solidFill>
                            <a:schemeClr val="tx1">
                              <a:lumMod val="50000"/>
                              <a:lumOff val="50000"/>
                            </a:schemeClr>
                          </a:solidFill>
                          <a:latin typeface="微軟正黑體" pitchFamily="34" charset="-120"/>
                          <a:ea typeface="微軟正黑體" pitchFamily="34" charset="-120"/>
                        </a:rPr>
                        <a:t>/</a:t>
                      </a:r>
                      <a:r>
                        <a:rPr lang="en-US" altLang="zh-TW" sz="2800" b="1" dirty="0" smtClean="0">
                          <a:solidFill>
                            <a:schemeClr val="tx1">
                              <a:lumMod val="50000"/>
                              <a:lumOff val="50000"/>
                            </a:schemeClr>
                          </a:solidFill>
                          <a:latin typeface="微軟正黑體" pitchFamily="34" charset="-120"/>
                          <a:ea typeface="微軟正黑體" pitchFamily="34" charset="-120"/>
                        </a:rPr>
                        <a:t>17-6/20</a:t>
                      </a:r>
                      <a:endParaRPr lang="zh-TW" altLang="en-US" sz="2800" b="1" dirty="0">
                        <a:solidFill>
                          <a:schemeClr val="tx1">
                            <a:lumMod val="50000"/>
                            <a:lumOff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extLst>
                  <a:ext uri="{0D108BD9-81ED-4DB2-BD59-A6C34878D82A}">
                    <a16:rowId xmlns:a16="http://schemas.microsoft.com/office/drawing/2014/main" xmlns="" val="10006"/>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集體報名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6/23-6/24</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7"/>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放榜</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7/8</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8"/>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報到</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7/10</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9"/>
                  </a:ext>
                </a:extLst>
              </a:tr>
            </a:tbl>
          </a:graphicData>
        </a:graphic>
      </p:graphicFrame>
      <p:sp>
        <p:nvSpPr>
          <p:cNvPr id="5"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重要</a:t>
            </a:r>
            <a:r>
              <a:rPr lang="zh-TW" altLang="en-US" b="1" dirty="0">
                <a:solidFill>
                  <a:schemeClr val="bg1"/>
                </a:solidFill>
                <a:latin typeface="微軟正黑體" pitchFamily="34" charset="-120"/>
                <a:ea typeface="微軟正黑體" pitchFamily="34" charset="-120"/>
              </a:rPr>
              <a:t>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xmlns="" val="20000"/>
                    </a:ext>
                  </a:extLst>
                </a:gridCol>
              </a:tblGrid>
              <a:tr h="324254">
                <a:tc>
                  <a:txBody>
                    <a:bodyPr/>
                    <a:lstStyle/>
                    <a:p>
                      <a:pPr marL="0" indent="0" algn="ctr">
                        <a:buFont typeface="Wingdings" pitchFamily="2" charset="2"/>
                        <a:buNone/>
                      </a:pPr>
                      <a:r>
                        <a:rPr lang="zh-TW" altLang="en-US" sz="2400" dirty="0" smtClean="0">
                          <a:solidFill>
                            <a:schemeClr val="bg1"/>
                          </a:solidFill>
                          <a:latin typeface="微軟正黑體" pitchFamily="34" charset="-120"/>
                          <a:ea typeface="微軟正黑體" pitchFamily="34" charset="-120"/>
                        </a:rPr>
                        <a:t>可跨區報名</a:t>
                      </a:r>
                      <a:endParaRPr lang="zh-TW" altLang="en-US" sz="2400" dirty="0">
                        <a:solidFill>
                          <a:schemeClr val="bg1"/>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bl>
          </a:graphicData>
        </a:graphic>
      </p:graphicFrame>
      <p:sp>
        <p:nvSpPr>
          <p:cNvPr id="10" name="標題 1"/>
          <p:cNvSpPr txBox="1">
            <a:spLocks/>
          </p:cNvSpPr>
          <p:nvPr/>
        </p:nvSpPr>
        <p:spPr bwMode="auto">
          <a:xfrm>
            <a:off x="323529" y="260648"/>
            <a:ext cx="8640959" cy="792088"/>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038234667"/>
              </p:ext>
            </p:extLst>
          </p:nvPr>
        </p:nvGraphicFramePr>
        <p:xfrm>
          <a:off x="6372200" y="1587530"/>
          <a:ext cx="2520279" cy="508183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xmlns="" val="20000"/>
                    </a:ext>
                  </a:extLst>
                </a:gridCol>
                <a:gridCol w="1440159">
                  <a:extLst>
                    <a:ext uri="{9D8B030D-6E8A-4147-A177-3AD203B41FA5}">
                      <a16:colId xmlns:a16="http://schemas.microsoft.com/office/drawing/2014/main" xmlns="" val="20001"/>
                    </a:ext>
                  </a:extLst>
                </a:gridCol>
              </a:tblGrid>
              <a:tr h="427756">
                <a:tc>
                  <a:txBody>
                    <a:bodyPr/>
                    <a:lstStyle/>
                    <a:p>
                      <a:pPr algn="ctr"/>
                      <a:r>
                        <a:rPr lang="zh-TW" altLang="en-US" sz="2000" dirty="0" smtClean="0">
                          <a:latin typeface="微軟正黑體" panose="020B0604030504040204" pitchFamily="34" charset="-120"/>
                          <a:ea typeface="微軟正黑體" panose="020B0604030504040204" pitchFamily="34" charset="-120"/>
                        </a:rPr>
                        <a:t>時間</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辦理事項</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extLst>
                  <a:ext uri="{0D108BD9-81ED-4DB2-BD59-A6C34878D82A}">
                    <a16:rowId xmlns:a16="http://schemas.microsoft.com/office/drawing/2014/main" xmlns="" val="10000"/>
                  </a:ext>
                </a:extLst>
              </a:tr>
              <a:tr h="693634">
                <a:tc>
                  <a:txBody>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6/16-6/19</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報名</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1"/>
                  </a:ext>
                </a:extLst>
              </a:tr>
              <a:tr h="42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6/21</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學科測驗</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2"/>
                  </a:ext>
                </a:extLst>
              </a:tr>
              <a:tr h="1467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開放網路查詢學科測驗分數及志願選填</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xmlns="" val="10003"/>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志願選填截止日</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4"/>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7/1</a:t>
                      </a:r>
                      <a:r>
                        <a:rPr lang="zh-TW" altLang="en-US" sz="2000" b="1" dirty="0" smtClean="0">
                          <a:solidFill>
                            <a:schemeClr val="bg1"/>
                          </a:solidFill>
                          <a:latin typeface="微軟正黑體" panose="020B0604030504040204" pitchFamily="34" charset="-120"/>
                          <a:ea typeface="微軟正黑體" panose="020B0604030504040204" pitchFamily="34" charset="-120"/>
                        </a:rPr>
                        <a:t>前</a:t>
                      </a: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繳交志願表</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xmlns="" val="10005"/>
                  </a:ext>
                </a:extLst>
              </a:tr>
              <a:tr h="282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7/8</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放榜</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6"/>
                  </a:ext>
                </a:extLst>
              </a:tr>
            </a:tbl>
          </a:graphicData>
        </a:graphic>
      </p:graphicFrame>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75851080"/>
              </p:ext>
            </p:extLst>
          </p:nvPr>
        </p:nvGraphicFramePr>
        <p:xfrm>
          <a:off x="323529" y="1166813"/>
          <a:ext cx="5976663" cy="5502547"/>
        </p:xfrm>
        <a:graphic>
          <a:graphicData uri="http://schemas.openxmlformats.org/drawingml/2006/table">
            <a:tbl>
              <a:tblPr>
                <a:tableStyleId>{5C22544A-7EE6-4342-B048-85BDC9FD1C3A}</a:tableStyleId>
              </a:tblPr>
              <a:tblGrid>
                <a:gridCol w="936103">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tblGrid>
              <a:tr h="1094232">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區別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學校</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特色</a:t>
                      </a:r>
                      <a:r>
                        <a:rPr lang="zh-TW" altLang="en-US" sz="1800" u="none" strike="noStrike" dirty="0" smtClean="0">
                          <a:effectLst/>
                          <a:latin typeface="微軟正黑體" panose="020B0604030504040204" pitchFamily="34" charset="-120"/>
                          <a:ea typeface="微軟正黑體" panose="020B0604030504040204" pitchFamily="34" charset="-120"/>
                        </a:rPr>
                        <a:t>班級</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班數</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名額</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extLst>
                  <a:ext uri="{0D108BD9-81ED-4DB2-BD59-A6C34878D82A}">
                    <a16:rowId xmlns:a16="http://schemas.microsoft.com/office/drawing/2014/main" xmlns="" val="10000"/>
                  </a:ext>
                </a:extLst>
              </a:tr>
              <a:tr h="854035">
                <a:tc rowSpan="3">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基</a:t>
                      </a:r>
                      <a:r>
                        <a:rPr lang="zh-TW" altLang="en-US" sz="1800" u="none" strike="noStrike" dirty="0" smtClean="0">
                          <a:effectLst/>
                          <a:latin typeface="微軟正黑體" panose="020B0604030504040204" pitchFamily="34" charset="-120"/>
                          <a:ea typeface="微軟正黑體" panose="020B0604030504040204" pitchFamily="34" charset="-120"/>
                        </a:rPr>
                        <a:t>北區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a:t>
                      </a:r>
                      <a:r>
                        <a:rPr lang="en-US" altLang="zh-TW" sz="1800" u="none" strike="noStrike" dirty="0">
                          <a:effectLst/>
                          <a:latin typeface="微軟正黑體" panose="020B0604030504040204" pitchFamily="34" charset="-120"/>
                          <a:ea typeface="微軟正黑體" panose="020B0604030504040204" pitchFamily="34" charset="-120"/>
                        </a:rPr>
                        <a:t>3</a:t>
                      </a:r>
                      <a:r>
                        <a:rPr lang="zh-TW" altLang="en-US" sz="1800" u="none" strike="noStrike" dirty="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政大附中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英語國際特色班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1"/>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師大附中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2"/>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麗山高中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30</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3"/>
                  </a:ext>
                </a:extLst>
              </a:tr>
              <a:tr h="923105">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桃連</a:t>
                      </a:r>
                      <a:r>
                        <a:rPr lang="zh-TW" altLang="en-US" sz="1800" u="none" strike="noStrike" dirty="0" smtClean="0">
                          <a:effectLst/>
                          <a:latin typeface="微軟正黑體" panose="020B0604030504040204" pitchFamily="34" charset="-120"/>
                          <a:ea typeface="微軟正黑體" panose="020B0604030504040204" pitchFamily="34" charset="-120"/>
                        </a:rPr>
                        <a:t>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(1</a:t>
                      </a:r>
                      <a:r>
                        <a:rPr lang="zh-TW" altLang="en-US" sz="1800" u="none" strike="noStrike" dirty="0" smtClean="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大園高中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u="none" strike="noStrike" dirty="0">
                          <a:effectLst/>
                          <a:latin typeface="微軟正黑體" panose="020B0604030504040204" pitchFamily="34" charset="-120"/>
                          <a:ea typeface="微軟正黑體" panose="020B0604030504040204" pitchFamily="34" charset="-120"/>
                        </a:rPr>
                        <a:t>數理邏輯國際特色班</a:t>
                      </a:r>
                      <a:endPar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xmlns="" val="10006"/>
                  </a:ext>
                </a:extLst>
              </a:tr>
              <a:tr h="923105">
                <a:tc vMerge="1">
                  <a:txBody>
                    <a:bodyPr/>
                    <a:lstStyle/>
                    <a:p>
                      <a:pPr algn="ctr" rtl="0" fontAlgn="ct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vMerge="1">
                  <a:txBody>
                    <a:bodyPr/>
                    <a:lstStyle/>
                    <a:p>
                      <a:pPr algn="ctr" rtl="0" fontAlgn="ct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b="0" i="0" u="none" strike="noStrike" dirty="0" smtClean="0">
                          <a:solidFill>
                            <a:schemeClr val="tx1"/>
                          </a:solidFill>
                          <a:effectLst/>
                          <a:latin typeface="微軟正黑體" panose="020B0604030504040204" pitchFamily="34" charset="-120"/>
                          <a:ea typeface="微軟正黑體" panose="020B0604030504040204" pitchFamily="34" charset="-120"/>
                        </a:rPr>
                        <a:t>國際交流特色班</a:t>
                      </a:r>
                      <a:endPar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1</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35</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269442" y="620688"/>
            <a:ext cx="8640959" cy="648072"/>
          </a:xfrm>
          <a:prstGeom prst="rect">
            <a:avLst/>
          </a:prstGeom>
          <a:solidFill>
            <a:schemeClr val="accent1">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區</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特色招生專業群科</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甄選</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725781229"/>
              </p:ext>
            </p:extLst>
          </p:nvPr>
        </p:nvGraphicFramePr>
        <p:xfrm>
          <a:off x="3563888" y="3717032"/>
          <a:ext cx="5400600" cy="2926124"/>
        </p:xfrm>
        <a:graphic>
          <a:graphicData uri="http://schemas.openxmlformats.org/drawingml/2006/table">
            <a:tbl>
              <a:tblPr firstRow="1" bandRow="1">
                <a:tableStyleId>{21E4AEA4-8DFA-4A89-87EB-49C32662AFE0}</a:tableStyleId>
              </a:tblPr>
              <a:tblGrid>
                <a:gridCol w="5400600">
                  <a:extLst>
                    <a:ext uri="{9D8B030D-6E8A-4147-A177-3AD203B41FA5}">
                      <a16:colId xmlns:a16="http://schemas.microsoft.com/office/drawing/2014/main" xmlns="" val="20000"/>
                    </a:ext>
                  </a:extLst>
                </a:gridCol>
              </a:tblGrid>
              <a:tr h="0">
                <a:tc>
                  <a:txBody>
                    <a:bodyPr/>
                    <a:lstStyle/>
                    <a:p>
                      <a:pPr marL="342900" indent="-342900" algn="l">
                        <a:buFont typeface="Wingdings" pitchFamily="2" charset="2"/>
                        <a:buChar char="l"/>
                      </a:pPr>
                      <a:r>
                        <a:rPr lang="zh-TW" altLang="en-US" sz="1800" dirty="0" smtClean="0">
                          <a:solidFill>
                            <a:srgbClr val="002060"/>
                          </a:solidFill>
                          <a:latin typeface="微軟正黑體" pitchFamily="34" charset="-120"/>
                          <a:ea typeface="微軟正黑體" pitchFamily="34" charset="-120"/>
                        </a:rPr>
                        <a:t>可跨區報名</a:t>
                      </a:r>
                      <a:endParaRPr lang="zh-TW" altLang="en-US" sz="1800" dirty="0">
                        <a:solidFill>
                          <a:srgbClr val="002060"/>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r h="1697656">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smtClean="0">
                          <a:solidFill>
                            <a:srgbClr val="FF0000"/>
                          </a:solidFill>
                          <a:latin typeface="微軟正黑體" pitchFamily="34" charset="-120"/>
                          <a:ea typeface="微軟正黑體" pitchFamily="34" charset="-120"/>
                        </a:rPr>
                        <a:t>錄取門檻：國中教育會考成績</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a:t>
                      </a:r>
                      <a:r>
                        <a:rPr lang="zh-TW" altLang="en-US" sz="1800" b="1" dirty="0" smtClean="0">
                          <a:solidFill>
                            <a:srgbClr val="FF0000"/>
                          </a:solidFill>
                          <a:latin typeface="微軟正黑體" pitchFamily="34" charset="-120"/>
                          <a:ea typeface="微軟正黑體" pitchFamily="34" charset="-120"/>
                        </a:rPr>
                        <a:t>工汽車 </a:t>
                      </a:r>
                      <a:r>
                        <a:rPr lang="en-US" altLang="zh-TW" sz="1800" b="1" dirty="0" smtClean="0">
                          <a:solidFill>
                            <a:srgbClr val="FF0000"/>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 各科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以上且英數自至少二科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彰工建築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國社</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以上，英數自</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a:t>
                      </a:r>
                      <a:endParaRPr lang="en-US" altLang="zh-TW" sz="1800" b="1" baseline="0"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彰商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自</a:t>
                      </a:r>
                      <a:r>
                        <a:rPr lang="zh-TW" altLang="en-US" sz="1800" b="1" dirty="0" smtClean="0">
                          <a:solidFill>
                            <a:srgbClr val="FF0000"/>
                          </a:solidFill>
                          <a:latin typeface="微軟正黑體" pitchFamily="34" charset="-120"/>
                          <a:ea typeface="微軟正黑體" pitchFamily="34" charset="-120"/>
                        </a:rPr>
                        <a:t>社數</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，國</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，英</a:t>
                      </a:r>
                      <a:r>
                        <a:rPr lang="en-US" altLang="zh-TW" sz="1800" b="1" dirty="0" smtClean="0">
                          <a:solidFill>
                            <a:srgbClr val="FF0000"/>
                          </a:solidFill>
                          <a:latin typeface="微軟正黑體" pitchFamily="34" charset="-120"/>
                          <a:ea typeface="微軟正黑體" pitchFamily="34" charset="-120"/>
                        </a:rPr>
                        <a:t>B++</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dirty="0" smtClean="0">
                          <a:solidFill>
                            <a:srgbClr val="FF0000"/>
                          </a:solidFill>
                          <a:latin typeface="微軟正黑體" pitchFamily="34" charset="-120"/>
                          <a:ea typeface="微軟正黑體" pitchFamily="34" charset="-120"/>
                        </a:rPr>
                        <a:t>         崇實</a:t>
                      </a:r>
                      <a:r>
                        <a:rPr lang="zh-TW" altLang="en-US" sz="1800" b="1" baseline="0" dirty="0" smtClean="0">
                          <a:solidFill>
                            <a:srgbClr val="FF0000"/>
                          </a:solidFill>
                          <a:latin typeface="微軟正黑體" pitchFamily="34" charset="-120"/>
                          <a:ea typeface="微軟正黑體" pitchFamily="34" charset="-120"/>
                        </a:rPr>
                        <a:t>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a:t>
                      </a:r>
                      <a:r>
                        <a:rPr lang="zh-TW" altLang="en-US" sz="1800" b="1" dirty="0" smtClean="0">
                          <a:solidFill>
                            <a:srgbClr val="FF0000"/>
                          </a:solidFill>
                          <a:latin typeface="微軟正黑體" pitchFamily="34" charset="-120"/>
                          <a:ea typeface="微軟正黑體" pitchFamily="34" charset="-120"/>
                        </a:rPr>
                        <a:t>數自 三科要達</a:t>
                      </a:r>
                      <a:r>
                        <a:rPr lang="en-US" altLang="zh-TW" sz="1800" b="1" dirty="0" smtClean="0">
                          <a:solidFill>
                            <a:srgbClr val="FF0000"/>
                          </a:solidFill>
                          <a:latin typeface="微軟正黑體" pitchFamily="34" charset="-120"/>
                          <a:ea typeface="微軟正黑體" pitchFamily="34" charset="-120"/>
                        </a:rPr>
                        <a:t>B </a:t>
                      </a:r>
                      <a:endParaRPr lang="zh-TW" altLang="en-US" sz="1800" b="1" dirty="0" smtClean="0">
                        <a:solidFill>
                          <a:srgbClr val="FF0000"/>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彰工汽車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彰工建築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(10%)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彰商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術科</a:t>
                      </a:r>
                      <a:r>
                        <a:rPr lang="en-US" altLang="zh-TW" sz="1800" b="1" u="none" dirty="0" smtClean="0">
                          <a:solidFill>
                            <a:srgbClr val="FF0000"/>
                          </a:solidFill>
                          <a:latin typeface="微軟正黑體" pitchFamily="34" charset="-120"/>
                          <a:ea typeface="微軟正黑體" pitchFamily="34" charset="-120"/>
                        </a:rPr>
                        <a:t>(100%)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崇實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(70%)</a:t>
                      </a: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2630519"/>
              </p:ext>
            </p:extLst>
          </p:nvPr>
        </p:nvGraphicFramePr>
        <p:xfrm>
          <a:off x="269442" y="4077072"/>
          <a:ext cx="3168353" cy="2088231"/>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xmlns="" val="20000"/>
                    </a:ext>
                  </a:extLst>
                </a:gridCol>
                <a:gridCol w="1711575">
                  <a:extLst>
                    <a:ext uri="{9D8B030D-6E8A-4147-A177-3AD203B41FA5}">
                      <a16:colId xmlns:a16="http://schemas.microsoft.com/office/drawing/2014/main" xmlns="" val="20001"/>
                    </a:ext>
                  </a:extLst>
                </a:gridCol>
              </a:tblGrid>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項</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0"/>
                  </a:ext>
                </a:extLst>
              </a:tr>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smtClean="0">
                          <a:latin typeface="微軟正黑體" pitchFamily="34" charset="-120"/>
                          <a:ea typeface="微軟正黑體" pitchFamily="34" charset="-120"/>
                        </a:rPr>
                        <a:t>3/16-3/20</a:t>
                      </a:r>
                      <a:endParaRPr lang="zh-TW" altLang="en-US" sz="2000" b="1" u="none" dirty="0" smtClean="0">
                        <a:solidFill>
                          <a:srgbClr val="7030A0"/>
                        </a:solidFill>
                        <a:latin typeface="微軟正黑體" pitchFamily="34" charset="-120"/>
                        <a:ea typeface="微軟正黑體" pitchFamily="34" charset="-120"/>
                        <a:cs typeface="BiauKai"/>
                      </a:endParaRPr>
                    </a:p>
                  </a:txBody>
                  <a:tcPr marL="68580" marR="68580" marT="0" marB="0" anchor="ctr"/>
                </a:tc>
                <a:extLst>
                  <a:ext uri="{0D108BD9-81ED-4DB2-BD59-A6C34878D82A}">
                    <a16:rowId xmlns:a16="http://schemas.microsoft.com/office/drawing/2014/main" xmlns="" val="10001"/>
                  </a:ext>
                </a:extLst>
              </a:tr>
              <a:tr h="447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4/25-26</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2"/>
                  </a:ext>
                </a:extLst>
              </a:tr>
              <a:tr h="372897">
                <a:tc>
                  <a:txBody>
                    <a:bodyPr/>
                    <a:lstStyle/>
                    <a:p>
                      <a:pPr algn="ctr">
                        <a:lnSpc>
                          <a:spcPct val="1000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6/10</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3"/>
                  </a:ext>
                </a:extLst>
              </a:tr>
              <a:tr h="372897">
                <a:tc>
                  <a:txBody>
                    <a:bodyPr/>
                    <a:lstStyle/>
                    <a:p>
                      <a:pPr lvl="0" algn="ctr">
                        <a:lnSpc>
                          <a:spcPct val="100000"/>
                        </a:lnSpc>
                      </a:pP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6/11</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251486348"/>
              </p:ext>
            </p:extLst>
          </p:nvPr>
        </p:nvGraphicFramePr>
        <p:xfrm>
          <a:off x="269442" y="1412776"/>
          <a:ext cx="8640959" cy="2232248"/>
        </p:xfrm>
        <a:graphic>
          <a:graphicData uri="http://schemas.openxmlformats.org/drawingml/2006/table">
            <a:tbl>
              <a:tblPr/>
              <a:tblGrid>
                <a:gridCol w="1494246">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3126733">
                  <a:extLst>
                    <a:ext uri="{9D8B030D-6E8A-4147-A177-3AD203B41FA5}">
                      <a16:colId xmlns:a16="http://schemas.microsoft.com/office/drawing/2014/main" xmlns="" val="20002"/>
                    </a:ext>
                  </a:extLst>
                </a:gridCol>
                <a:gridCol w="1787732">
                  <a:extLst>
                    <a:ext uri="{9D8B030D-6E8A-4147-A177-3AD203B41FA5}">
                      <a16:colId xmlns:a16="http://schemas.microsoft.com/office/drawing/2014/main" xmlns="" val="20003"/>
                    </a:ext>
                  </a:extLst>
                </a:gridCol>
              </a:tblGrid>
              <a:tr h="432048">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432048">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1"/>
                  </a:ext>
                </a:extLst>
              </a:tr>
              <a:tr h="432048">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1800" dirty="0" smtClean="0">
                          <a:latin typeface="微軟正黑體" pitchFamily="34" charset="-120"/>
                          <a:ea typeface="微軟正黑體" pitchFamily="34" charset="-120"/>
                        </a:rPr>
                        <a:t>18</a:t>
                      </a:r>
                      <a:endParaRPr lang="zh-TW" altLang="en-US" sz="18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r h="432048">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彰化高商</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應外科</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英</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外語商貿人才班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extLst>
                  <a:ext uri="{0D108BD9-81ED-4DB2-BD59-A6C34878D82A}">
                    <a16:rowId xmlns:a16="http://schemas.microsoft.com/office/drawing/2014/main" xmlns="" val="10003"/>
                  </a:ext>
                </a:extLst>
              </a:tr>
              <a:tr h="504056">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崇實高工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電機空調科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電機冷凍專技班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000099"/>
                  </a:solidFill>
                  <a:effectLst>
                    <a:outerShdw blurRad="38100" dist="38100" dir="2700000" algn="tl">
                      <a:srgbClr val="000000">
                        <a:alpha val="43137"/>
                      </a:srgbClr>
                    </a:outerShdw>
                  </a:effectLst>
                </a:rPr>
                <a:t>興趣、性向、能力</a:t>
              </a:r>
              <a:endParaRPr lang="en-US" altLang="zh-TW" sz="2800" b="1" dirty="0" smtClean="0">
                <a:solidFill>
                  <a:srgbClr val="000099"/>
                </a:solidFill>
                <a:effectLst>
                  <a:outerShdw blurRad="38100" dist="38100" dir="2700000" algn="tl">
                    <a:srgbClr val="000000">
                      <a:alpha val="43137"/>
                    </a:srgbClr>
                  </a:outerShdw>
                </a:effectLst>
              </a:endParaRPr>
            </a:p>
            <a:p>
              <a:pPr eaLnBrk="1" hangingPunct="1">
                <a:defRPr/>
              </a:pPr>
              <a:r>
                <a:rPr lang="zh-TW" altLang="en-US" sz="2800" b="1" dirty="0" smtClean="0">
                  <a:solidFill>
                    <a:srgbClr val="000099"/>
                  </a:solidFill>
                  <a:effectLst>
                    <a:outerShdw blurRad="38100" dist="38100" dir="2700000" algn="tl">
                      <a:srgbClr val="000000">
                        <a:alpha val="43137"/>
                      </a:srgbClr>
                    </a:outerShdw>
                  </a:effectLst>
                </a:rPr>
                <a:t>會考：確保</a:t>
              </a:r>
              <a:r>
                <a:rPr lang="zh-TW" altLang="en-US" sz="2800" b="1" dirty="0">
                  <a:solidFill>
                    <a:srgbClr val="000099"/>
                  </a:solidFill>
                  <a:effectLst>
                    <a:outerShdw blurRad="38100" dist="38100" dir="2700000" algn="tl">
                      <a:srgbClr val="000000">
                        <a:alpha val="43137"/>
                      </a:srgbClr>
                    </a:outerShdw>
                  </a:effectLst>
                </a:rPr>
                <a:t>學力品質</a:t>
              </a:r>
              <a:r>
                <a:rPr lang="zh-TW" altLang="en-US" sz="2800" b="1" dirty="0" smtClean="0">
                  <a:solidFill>
                    <a:srgbClr val="000099"/>
                  </a:solidFill>
                  <a:effectLst>
                    <a:outerShdw blurRad="38100" dist="38100" dir="2700000" algn="tl">
                      <a:srgbClr val="000000">
                        <a:alpha val="43137"/>
                      </a:srgbClr>
                    </a:outerShdw>
                  </a:effectLst>
                </a:rPr>
                <a:t>     </a:t>
              </a:r>
              <a:endParaRPr lang="zh-TW" altLang="en-US" sz="2800" b="1" dirty="0" smtClean="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smtClean="0">
                <a:latin typeface="標楷體" pitchFamily="65" charset="-120"/>
                <a:ea typeface="標楷體" pitchFamily="65" charset="-120"/>
              </a:rPr>
              <a:t>12</a:t>
            </a:r>
            <a:r>
              <a:rPr lang="zh-TW" altLang="en-US" sz="3200" b="1" dirty="0" smtClean="0">
                <a:latin typeface="標楷體" pitchFamily="65" charset="-120"/>
                <a:ea typeface="標楷體" pitchFamily="65" charset="-120"/>
              </a:rPr>
              <a:t>年國教著重適性入學，</a:t>
            </a:r>
            <a:r>
              <a:rPr lang="en-US" altLang="zh-TW" sz="3200" b="1" dirty="0" smtClean="0">
                <a:latin typeface="標楷體" pitchFamily="65" charset="-120"/>
                <a:ea typeface="標楷體" pitchFamily="65" charset="-120"/>
              </a:rPr>
              <a:t/>
            </a:r>
            <a:br>
              <a:rPr lang="en-US" altLang="zh-TW" sz="3200" b="1" dirty="0" smtClean="0">
                <a:latin typeface="標楷體" pitchFamily="65" charset="-120"/>
                <a:ea typeface="標楷體" pitchFamily="65" charset="-120"/>
              </a:rPr>
            </a:br>
            <a:r>
              <a:rPr lang="zh-TW" altLang="en-US" sz="3200" b="1" dirty="0" smtClean="0">
                <a:latin typeface="標楷體" pitchFamily="65" charset="-120"/>
                <a:ea typeface="標楷體" pitchFamily="65" charset="-120"/>
              </a:rPr>
              <a:t>引導</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smtClean="0">
                <a:latin typeface="標楷體" pitchFamily="65" charset="-120"/>
                <a:ea typeface="標楷體" pitchFamily="65" charset="-120"/>
              </a:rPr>
              <a:t>與強化</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450000" y="188640"/>
            <a:ext cx="8244000" cy="792088"/>
          </a:xfrm>
          <a:prstGeom prst="rect">
            <a:avLst/>
          </a:prstGeom>
          <a:solidFill>
            <a:schemeClr val="accent6">
              <a:lumMod val="75000"/>
            </a:schemeClr>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40</a:t>
            </a:fld>
            <a:endParaRPr lang="en-US" altLang="zh-TW"/>
          </a:p>
        </p:txBody>
      </p:sp>
      <p:sp>
        <p:nvSpPr>
          <p:cNvPr id="9" name="手繪多邊形 8"/>
          <p:cNvSpPr/>
          <p:nvPr/>
        </p:nvSpPr>
        <p:spPr bwMode="auto">
          <a:xfrm>
            <a:off x="2771775" y="2123138"/>
            <a:ext cx="5813783" cy="859208"/>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聯合辦理或單招，</a:t>
            </a:r>
            <a:r>
              <a:rPr lang="zh-TW" altLang="en-US" sz="2400" b="1" dirty="0">
                <a:solidFill>
                  <a:srgbClr val="A50021"/>
                </a:solidFill>
                <a:latin typeface="微軟正黑體" pitchFamily="34" charset="-120"/>
                <a:ea typeface="微軟正黑體" pitchFamily="34" charset="-120"/>
              </a:rPr>
              <a:t>可跨</a:t>
            </a:r>
            <a:r>
              <a:rPr lang="zh-TW" altLang="en-US" sz="2400" b="1" dirty="0" smtClean="0">
                <a:solidFill>
                  <a:srgbClr val="A50021"/>
                </a:solidFill>
                <a:latin typeface="微軟正黑體" pitchFamily="34" charset="-120"/>
                <a:ea typeface="微軟正黑體" pitchFamily="34" charset="-120"/>
              </a:rPr>
              <a:t>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smtClean="0">
                <a:latin typeface="微軟正黑體" pitchFamily="34" charset="-120"/>
                <a:ea typeface="微軟正黑體" pitchFamily="34" charset="-120"/>
              </a:rPr>
              <a:t>以</a:t>
            </a:r>
            <a:r>
              <a:rPr kumimoji="0" lang="zh-TW" altLang="en-US" sz="2400" b="1" dirty="0">
                <a:latin typeface="微軟正黑體" pitchFamily="34" charset="-120"/>
                <a:ea typeface="微軟正黑體" pitchFamily="34" charset="-120"/>
              </a:rPr>
              <a:t>術科考試或能力檢定</a:t>
            </a:r>
            <a:r>
              <a:rPr kumimoji="0" lang="zh-TW" altLang="en-US" sz="2400" b="1" dirty="0" smtClean="0">
                <a:latin typeface="微軟正黑體" pitchFamily="34" charset="-120"/>
                <a:ea typeface="微軟正黑體" pitchFamily="34" charset="-120"/>
              </a:rPr>
              <a:t>為主</a:t>
            </a:r>
            <a:endParaRPr kumimoji="0" lang="zh-TW" altLang="en-US" sz="2400" b="1" dirty="0">
              <a:latin typeface="微軟正黑體" pitchFamily="34" charset="-120"/>
              <a:ea typeface="微軟正黑體" pitchFamily="34" charset="-120"/>
            </a:endParaRPr>
          </a:p>
        </p:txBody>
      </p:sp>
      <p:sp>
        <p:nvSpPr>
          <p:cNvPr id="10" name="手繪多邊形 9"/>
          <p:cNvSpPr/>
          <p:nvPr/>
        </p:nvSpPr>
        <p:spPr bwMode="auto">
          <a:xfrm>
            <a:off x="642388" y="2060848"/>
            <a:ext cx="2154237" cy="983788"/>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8100" y="3171607"/>
            <a:ext cx="5837458" cy="90546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r>
              <a:rPr kumimoji="0" lang="zh-TW" altLang="en-US" sz="2400" b="1" dirty="0" smtClean="0">
                <a:latin typeface="微軟正黑體" pitchFamily="34" charset="-120"/>
                <a:ea typeface="微軟正黑體" pitchFamily="34" charset="-120"/>
              </a:rPr>
              <a:t>，</a:t>
            </a:r>
            <a:endParaRPr kumimoji="0" lang="en-US" altLang="zh-TW" sz="2400" b="1" dirty="0" smtClean="0">
              <a:latin typeface="微軟正黑體" pitchFamily="34" charset="-120"/>
              <a:ea typeface="微軟正黑體" pitchFamily="34" charset="-120"/>
            </a:endParaRPr>
          </a:p>
          <a:p>
            <a:pPr marL="0" lvl="1" defTabSz="1066800" fontAlgn="auto">
              <a:spcAft>
                <a:spcPts val="0"/>
              </a:spcAft>
              <a:defRPr/>
            </a:pPr>
            <a:r>
              <a:rPr kumimoji="0" lang="zh-TW" altLang="en-US" sz="2400" b="1" dirty="0" smtClean="0">
                <a:latin typeface="微軟正黑體" pitchFamily="34" charset="-120"/>
                <a:ea typeface="微軟正黑體" pitchFamily="34" charset="-120"/>
              </a:rPr>
              <a:t>   設計</a:t>
            </a:r>
            <a:r>
              <a:rPr kumimoji="0" lang="zh-TW" altLang="en-US" sz="2400" b="1" dirty="0">
                <a:latin typeface="微軟正黑體" pitchFamily="34" charset="-120"/>
                <a:ea typeface="微軟正黑體" pitchFamily="34" charset="-120"/>
              </a:rPr>
              <a:t>考科數目及加權計分</a:t>
            </a:r>
          </a:p>
        </p:txBody>
      </p:sp>
      <p:sp>
        <p:nvSpPr>
          <p:cNvPr id="12" name="手繪多邊形 11"/>
          <p:cNvSpPr/>
          <p:nvPr/>
        </p:nvSpPr>
        <p:spPr bwMode="auto">
          <a:xfrm>
            <a:off x="611188" y="3140968"/>
            <a:ext cx="2154237" cy="936105"/>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a:t>
            </a:r>
            <a:r>
              <a:rPr kumimoji="0" lang="zh-TW" altLang="en-US" sz="3200" b="1" dirty="0" smtClean="0">
                <a:latin typeface="微軟正黑體" pitchFamily="34" charset="-120"/>
                <a:ea typeface="微軟正黑體" pitchFamily="34" charset="-120"/>
              </a:rPr>
              <a:t>內容</a:t>
            </a:r>
            <a:endParaRPr kumimoji="0" lang="zh-TW" altLang="en-US" sz="3200" b="1" dirty="0">
              <a:latin typeface="微軟正黑體" pitchFamily="34" charset="-120"/>
              <a:ea typeface="微軟正黑體" pitchFamily="34" charset="-120"/>
            </a:endParaRPr>
          </a:p>
        </p:txBody>
      </p:sp>
      <p:sp>
        <p:nvSpPr>
          <p:cNvPr id="13" name="手繪多邊形 12"/>
          <p:cNvSpPr/>
          <p:nvPr/>
        </p:nvSpPr>
        <p:spPr bwMode="auto">
          <a:xfrm>
            <a:off x="2768600" y="4238827"/>
            <a:ext cx="5845175" cy="1134390"/>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日術科測驗報名</a:t>
            </a:r>
            <a:endParaRPr kumimoji="0" lang="en-US" altLang="zh-TW" sz="2400" b="1" dirty="0" smtClean="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4</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11</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日辦理術科測驗</a:t>
            </a: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8</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日甄選入學報名</a:t>
            </a:r>
            <a:endParaRPr kumimoji="0" lang="zh-TW" altLang="en-US" sz="2400" b="1" dirty="0">
              <a:latin typeface="微軟正黑體" pitchFamily="34" charset="-120"/>
              <a:ea typeface="微軟正黑體" pitchFamily="34" charset="-120"/>
            </a:endParaRPr>
          </a:p>
        </p:txBody>
      </p:sp>
      <p:sp>
        <p:nvSpPr>
          <p:cNvPr id="14" name="手繪多邊形 13"/>
          <p:cNvSpPr/>
          <p:nvPr/>
        </p:nvSpPr>
        <p:spPr bwMode="auto">
          <a:xfrm>
            <a:off x="625392" y="4221089"/>
            <a:ext cx="2152650" cy="115212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術科考試</a:t>
            </a:r>
            <a:r>
              <a:rPr kumimoji="0" lang="zh-TW" altLang="en-US" sz="2400" b="1" dirty="0">
                <a:latin typeface="微軟正黑體" pitchFamily="34" charset="-120"/>
                <a:ea typeface="微軟正黑體" pitchFamily="34" charset="-120"/>
              </a:rPr>
              <a:t>及學生志願作為錄取依據，得參採國中教育會考作為入學</a:t>
            </a:r>
            <a:r>
              <a:rPr kumimoji="0" lang="zh-TW" altLang="en-US" sz="2400" b="1" dirty="0" smtClean="0">
                <a:latin typeface="微軟正黑體" pitchFamily="34" charset="-120"/>
                <a:ea typeface="微軟正黑體" pitchFamily="34" charset="-120"/>
              </a:rPr>
              <a:t>門檻</a:t>
            </a:r>
            <a:endParaRPr kumimoji="0" lang="en-US" altLang="zh-TW" sz="2400" b="1" dirty="0" smtClean="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smtClean="0">
                <a:latin typeface="微軟正黑體" pitchFamily="34" charset="-120"/>
                <a:ea typeface="微軟正黑體" pitchFamily="34" charset="-120"/>
              </a:rPr>
              <a:t>9</a:t>
            </a:r>
            <a:r>
              <a:rPr lang="zh-TW" altLang="en-US" sz="2400" b="1" smtClean="0">
                <a:latin typeface="微軟正黑體" pitchFamily="34" charset="-120"/>
                <a:ea typeface="微軟正黑體" pitchFamily="34" charset="-120"/>
              </a:rPr>
              <a:t>日</a:t>
            </a:r>
            <a:r>
              <a:rPr lang="zh-TW" altLang="en-US" sz="2400" b="1" dirty="0" smtClean="0">
                <a:latin typeface="微軟正黑體" pitchFamily="34" charset="-120"/>
                <a:ea typeface="微軟正黑體" pitchFamily="34" charset="-120"/>
              </a:rPr>
              <a:t>現場撕榜報到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54237" cy="1236897"/>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539750" y="188640"/>
            <a:ext cx="8229600" cy="936104"/>
          </a:xfrm>
          <a:solidFill>
            <a:srgbClr val="FF0000"/>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smtClean="0">
                <a:solidFill>
                  <a:schemeClr val="bg1"/>
                </a:solidFill>
                <a:latin typeface="微軟正黑體" panose="020B0604030504040204" pitchFamily="34" charset="-120"/>
                <a:ea typeface="微軟正黑體" panose="020B0604030504040204" pitchFamily="34" charset="-120"/>
              </a:rPr>
              <a:t>109</a:t>
            </a:r>
            <a:r>
              <a:rPr lang="zh-TW" altLang="en-US" b="1" dirty="0" smtClean="0">
                <a:solidFill>
                  <a:schemeClr val="bg1"/>
                </a:solidFill>
                <a:latin typeface="微軟正黑體" panose="020B0604030504040204" pitchFamily="34" charset="-120"/>
                <a:ea typeface="微軟正黑體" panose="020B0604030504040204" pitchFamily="34" charset="-120"/>
              </a:rPr>
              <a:t>年特色招生</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35620" y="1268760"/>
            <a:ext cx="5849938" cy="70105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0" y="1268760"/>
            <a:ext cx="2131385" cy="701056"/>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smtClean="0">
                <a:latin typeface="微軟正黑體" pitchFamily="34" charset="-120"/>
                <a:ea typeface="微軟正黑體" pitchFamily="34" charset="-120"/>
              </a:rPr>
              <a:t>班        別</a:t>
            </a:r>
            <a:endParaRPr kumimoji="0" lang="zh-TW" alt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173574" y="188640"/>
            <a:ext cx="8857420" cy="940966"/>
          </a:xfrm>
          <a:prstGeom prst="rect">
            <a:avLst/>
          </a:prstGeom>
          <a:solidFill>
            <a:srgbClr val="FF000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年特色招生</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7388539"/>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xmlns="" val="20000"/>
                    </a:ext>
                  </a:extLst>
                </a:gridCol>
                <a:gridCol w="2096347">
                  <a:extLst>
                    <a:ext uri="{9D8B030D-6E8A-4147-A177-3AD203B41FA5}">
                      <a16:colId xmlns:a16="http://schemas.microsoft.com/office/drawing/2014/main" xmlns="" val="20001"/>
                    </a:ext>
                  </a:extLst>
                </a:gridCol>
                <a:gridCol w="2545565">
                  <a:extLst>
                    <a:ext uri="{9D8B030D-6E8A-4147-A177-3AD203B41FA5}">
                      <a16:colId xmlns:a16="http://schemas.microsoft.com/office/drawing/2014/main" xmlns="" val="20002"/>
                    </a:ext>
                  </a:extLst>
                </a:gridCol>
                <a:gridCol w="1721999">
                  <a:extLst>
                    <a:ext uri="{9D8B030D-6E8A-4147-A177-3AD203B41FA5}">
                      <a16:colId xmlns:a16="http://schemas.microsoft.com/office/drawing/2014/main" xmlns=""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2548003484"/>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xmlns="" val="20000"/>
                    </a:ext>
                  </a:extLst>
                </a:gridCol>
                <a:gridCol w="1212570">
                  <a:extLst>
                    <a:ext uri="{9D8B030D-6E8A-4147-A177-3AD203B41FA5}">
                      <a16:colId xmlns:a16="http://schemas.microsoft.com/office/drawing/2014/main" xmlns="" val="20001"/>
                    </a:ext>
                  </a:extLst>
                </a:gridCol>
                <a:gridCol w="5130258">
                  <a:extLst>
                    <a:ext uri="{9D8B030D-6E8A-4147-A177-3AD203B41FA5}">
                      <a16:colId xmlns:a16="http://schemas.microsoft.com/office/drawing/2014/main" xmlns=""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extLst>
                  <a:ext uri="{0D108BD9-81ED-4DB2-BD59-A6C34878D82A}">
                    <a16:rowId xmlns:a16="http://schemas.microsoft.com/office/drawing/2014/main" xmlns=""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主修、副修、視唱、聽寫、樂理、基礎和聲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4"/>
                  </a:ext>
                </a:extLst>
              </a:tr>
            </a:tbl>
          </a:graphicData>
        </a:graphic>
      </p:graphicFrame>
      <p:pic>
        <p:nvPicPr>
          <p:cNvPr id="57" name="圖片 1"/>
          <p:cNvPicPr>
            <a:picLocks noChangeAspect="1"/>
          </p:cNvPicPr>
          <p:nvPr/>
        </p:nvPicPr>
        <p:blipFill>
          <a:blip r:embed="rId2"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42</a:t>
            </a:fld>
            <a:endParaRPr lang="zh-TW" altLang="en-US">
              <a:solidFill>
                <a:prstClr val="black">
                  <a:tint val="75000"/>
                </a:prstClr>
              </a:solidFill>
            </a:endParaRPr>
          </a:p>
        </p:txBody>
      </p:sp>
      <p:sp>
        <p:nvSpPr>
          <p:cNvPr id="5" name="標題 1"/>
          <p:cNvSpPr txBox="1">
            <a:spLocks/>
          </p:cNvSpPr>
          <p:nvPr/>
        </p:nvSpPr>
        <p:spPr bwMode="auto">
          <a:xfrm>
            <a:off x="251520" y="188640"/>
            <a:ext cx="8712968" cy="1025872"/>
          </a:xfrm>
          <a:prstGeom prst="rect">
            <a:avLst/>
          </a:prstGeom>
          <a:solidFill>
            <a:schemeClr val="accent3"/>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000" b="1" dirty="0" smtClean="0">
                <a:solidFill>
                  <a:schemeClr val="bg1"/>
                </a:solidFill>
                <a:latin typeface="微軟正黑體" pitchFamily="34" charset="-120"/>
                <a:ea typeface="微軟正黑體" pitchFamily="34" charset="-120"/>
              </a:rPr>
              <a:t>*</a:t>
            </a: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年彰化區體育班</a:t>
            </a:r>
            <a:r>
              <a:rPr lang="zh-TW" altLang="en-US" sz="4000" b="1" dirty="0">
                <a:solidFill>
                  <a:schemeClr val="bg1"/>
                </a:solidFill>
                <a:latin typeface="微軟正黑體" pitchFamily="34" charset="-120"/>
                <a:ea typeface="微軟正黑體" pitchFamily="34" charset="-120"/>
              </a:rPr>
              <a:t>甄選</a:t>
            </a:r>
            <a:r>
              <a:rPr lang="zh-TW" altLang="en-US" sz="4000" b="1" dirty="0" smtClean="0">
                <a:solidFill>
                  <a:schemeClr val="bg1"/>
                </a:solidFill>
                <a:latin typeface="微軟正黑體" pitchFamily="34" charset="-120"/>
                <a:ea typeface="微軟正黑體" pitchFamily="34" charset="-120"/>
              </a:rPr>
              <a:t>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823450273"/>
              </p:ext>
            </p:extLst>
          </p:nvPr>
        </p:nvGraphicFramePr>
        <p:xfrm>
          <a:off x="251520" y="5085183"/>
          <a:ext cx="3154182" cy="1572989"/>
        </p:xfrm>
        <a:graphic>
          <a:graphicData uri="http://schemas.openxmlformats.org/drawingml/2006/table">
            <a:tbl>
              <a:tblPr firstRow="1" bandRow="1">
                <a:tableStyleId>{775DCB02-9BB8-47FD-8907-85C794F793BA}</a:tableStyleId>
              </a:tblPr>
              <a:tblGrid>
                <a:gridCol w="1683115">
                  <a:extLst>
                    <a:ext uri="{9D8B030D-6E8A-4147-A177-3AD203B41FA5}">
                      <a16:colId xmlns:a16="http://schemas.microsoft.com/office/drawing/2014/main" xmlns="" val="20000"/>
                    </a:ext>
                  </a:extLst>
                </a:gridCol>
                <a:gridCol w="1471067">
                  <a:extLst>
                    <a:ext uri="{9D8B030D-6E8A-4147-A177-3AD203B41FA5}">
                      <a16:colId xmlns:a16="http://schemas.microsoft.com/office/drawing/2014/main" xmlns="" val="20001"/>
                    </a:ext>
                  </a:extLst>
                </a:gridCol>
              </a:tblGrid>
              <a:tr h="396476">
                <a:tc>
                  <a:txBody>
                    <a:bodyPr/>
                    <a:lstStyle/>
                    <a:p>
                      <a:pPr algn="ctr">
                        <a:lnSpc>
                          <a:spcPct val="80000"/>
                        </a:lnSpc>
                        <a:spcAft>
                          <a:spcPts val="0"/>
                        </a:spcAft>
                      </a:pPr>
                      <a:r>
                        <a:rPr lang="zh-TW" altLang="en-US" sz="2000" b="1" kern="100" dirty="0" smtClean="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ct val="8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0"/>
                  </a:ext>
                </a:extLst>
              </a:tr>
              <a:tr h="297422">
                <a:tc>
                  <a:txBody>
                    <a:bodyPr/>
                    <a:lstStyle/>
                    <a:p>
                      <a:pPr algn="ctr">
                        <a:lnSpc>
                          <a:spcPts val="16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4/27-29</a:t>
                      </a:r>
                      <a:endParaRPr lang="zh-TW" altLang="en-US" sz="2000" b="1" dirty="0" smtClean="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xmlns="" val="10001"/>
                  </a:ext>
                </a:extLst>
              </a:tr>
              <a:tr h="242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5/2</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2"/>
                  </a:ext>
                </a:extLst>
              </a:tr>
              <a:tr h="254051">
                <a:tc>
                  <a:txBody>
                    <a:bodyPr/>
                    <a:lstStyle/>
                    <a:p>
                      <a:pPr algn="ctr">
                        <a:lnSpc>
                          <a:spcPts val="16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5/4</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3"/>
                  </a:ext>
                </a:extLst>
              </a:tr>
              <a:tr h="320240">
                <a:tc>
                  <a:txBody>
                    <a:bodyPr/>
                    <a:lstStyle/>
                    <a:p>
                      <a:pPr lvl="0" algn="ct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solidFill>
                            <a:schemeClr val="tx1">
                              <a:lumMod val="95000"/>
                              <a:lumOff val="5000"/>
                            </a:schemeClr>
                          </a:solidFill>
                          <a:latin typeface="微軟正黑體" pitchFamily="34" charset="-120"/>
                          <a:ea typeface="微軟正黑體" pitchFamily="34" charset="-120"/>
                        </a:rPr>
                        <a:t>7/10</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459594627"/>
              </p:ext>
            </p:extLst>
          </p:nvPr>
        </p:nvGraphicFramePr>
        <p:xfrm>
          <a:off x="251520" y="1396564"/>
          <a:ext cx="8712968" cy="3544603"/>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696744">
                  <a:extLst>
                    <a:ext uri="{9D8B030D-6E8A-4147-A177-3AD203B41FA5}">
                      <a16:colId xmlns:a16="http://schemas.microsoft.com/office/drawing/2014/main" xmlns="" val="20002"/>
                    </a:ext>
                  </a:extLst>
                </a:gridCol>
              </a:tblGrid>
              <a:tr h="381458">
                <a:tc>
                  <a:txBody>
                    <a:bodyPr/>
                    <a:lstStyle/>
                    <a:p>
                      <a:pPr algn="ctr"/>
                      <a:r>
                        <a:rPr lang="zh-TW" altLang="en-US" sz="2400" b="1" dirty="0" smtClean="0">
                          <a:latin typeface="微軟正黑體" pitchFamily="34" charset="-120"/>
                          <a:ea typeface="微軟正黑體" pitchFamily="34" charset="-120"/>
                        </a:rPr>
                        <a:t>*學校</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名額</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種類</a:t>
                      </a:r>
                      <a:endParaRPr lang="zh-TW" altLang="en-US" sz="24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0"/>
                  </a:ext>
                </a:extLst>
              </a:tr>
              <a:tr h="317882">
                <a:tc>
                  <a:txBody>
                    <a:bodyPr/>
                    <a:lstStyle/>
                    <a:p>
                      <a:pPr algn="ctr"/>
                      <a:r>
                        <a:rPr lang="zh-TW" altLang="en-US" sz="2000" b="1" kern="1200" dirty="0" smtClean="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柔道、桌球、跆拳道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r h="427336">
                <a:tc>
                  <a:txBody>
                    <a:bodyPr/>
                    <a:lstStyle/>
                    <a:p>
                      <a:pPr algn="ctr"/>
                      <a:r>
                        <a:rPr lang="zh-TW" altLang="en-US" sz="2000" b="1" dirty="0" smtClean="0">
                          <a:effectLst/>
                          <a:latin typeface="微軟正黑體" pitchFamily="34" charset="-120"/>
                          <a:ea typeface="微軟正黑體" pitchFamily="34" charset="-120"/>
                        </a:rPr>
                        <a:t>二林工商</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25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拳擊、舉重、田徑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2"/>
                  </a:ext>
                </a:extLst>
              </a:tr>
              <a:tr h="317882">
                <a:tc>
                  <a:txBody>
                    <a:bodyPr/>
                    <a:lstStyle/>
                    <a:p>
                      <a:pPr algn="ctr"/>
                      <a:r>
                        <a:rPr lang="zh-TW" altLang="en-US" sz="2000" b="1" kern="1200" dirty="0" smtClean="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3"/>
                  </a:ext>
                </a:extLst>
              </a:tr>
              <a:tr h="317882">
                <a:tc>
                  <a:txBody>
                    <a:bodyPr/>
                    <a:lstStyle/>
                    <a:p>
                      <a:pPr algn="ctr"/>
                      <a:r>
                        <a:rPr lang="zh-TW" altLang="en-US" sz="2000" b="1" dirty="0" smtClean="0">
                          <a:latin typeface="微軟正黑體" pitchFamily="34" charset="-120"/>
                          <a:ea typeface="微軟正黑體" pitchFamily="34" charset="-120"/>
                        </a:rPr>
                        <a:t>崇實高工</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田徑、跆拳道、羽球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4"/>
                  </a:ext>
                </a:extLst>
              </a:tr>
              <a:tr h="384954">
                <a:tc>
                  <a:txBody>
                    <a:bodyPr/>
                    <a:lstStyle/>
                    <a:p>
                      <a:pPr algn="ctr"/>
                      <a:r>
                        <a:rPr lang="zh-TW" altLang="en-US" sz="2000" b="1" kern="1200" dirty="0" smtClean="0">
                          <a:latin typeface="微軟正黑體" pitchFamily="34" charset="-120"/>
                          <a:ea typeface="微軟正黑體" pitchFamily="34" charset="-120"/>
                        </a:rPr>
                        <a:t>彰化藝</a:t>
                      </a:r>
                      <a:r>
                        <a:rPr lang="zh-TW" altLang="en-US" sz="2000" b="1" dirty="0" smtClean="0">
                          <a:latin typeface="微軟正黑體" pitchFamily="34" charset="-120"/>
                          <a:ea typeface="微軟正黑體" pitchFamily="34" charset="-120"/>
                        </a:rPr>
                        <a:t>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棒球、桌球、曲棍球、拳擊、田徑、游泳、高爾夫球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5"/>
                  </a:ext>
                </a:extLst>
              </a:tr>
              <a:tr h="317882">
                <a:tc>
                  <a:txBody>
                    <a:bodyPr/>
                    <a:lstStyle/>
                    <a:p>
                      <a:pPr algn="ctr"/>
                      <a:r>
                        <a:rPr lang="zh-TW" altLang="en-US" sz="2000" b="1" dirty="0" smtClean="0">
                          <a:latin typeface="微軟正黑體" pitchFamily="34" charset="-120"/>
                          <a:ea typeface="微軟正黑體" pitchFamily="34" charset="-120"/>
                        </a:rPr>
                        <a:t>二林高中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拳擊、田徑</a:t>
                      </a:r>
                      <a:r>
                        <a:rPr lang="zh-TW" altLang="en-US" sz="2000" b="1" dirty="0" smtClean="0">
                          <a:latin typeface="微軟正黑體" pitchFamily="34" charset="-120"/>
                          <a:ea typeface="微軟正黑體" pitchFamily="34" charset="-120"/>
                        </a:rPr>
                        <a:t>、籃球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6"/>
                  </a:ext>
                </a:extLst>
              </a:tr>
              <a:tr h="443563">
                <a:tc>
                  <a:txBody>
                    <a:bodyPr/>
                    <a:lstStyle/>
                    <a:p>
                      <a:pPr algn="ctr"/>
                      <a:r>
                        <a:rPr lang="zh-TW" altLang="en-US" sz="2000" b="1" dirty="0" smtClean="0">
                          <a:latin typeface="微軟正黑體" pitchFamily="34" charset="-120"/>
                          <a:ea typeface="微軟正黑體" pitchFamily="34" charset="-120"/>
                        </a:rPr>
                        <a:t>成功高中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36</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拳擊、曲棍球、田徑、籃球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7"/>
                  </a:ext>
                </a:extLst>
              </a:tr>
              <a:tr h="317882">
                <a:tc>
                  <a:txBody>
                    <a:bodyPr/>
                    <a:lstStyle/>
                    <a:p>
                      <a:pPr algn="ctr"/>
                      <a:r>
                        <a:rPr lang="zh-TW" altLang="en-US" sz="2000" b="1" dirty="0" smtClean="0">
                          <a:latin typeface="微軟正黑體" pitchFamily="34" charset="-120"/>
                          <a:ea typeface="微軟正黑體" pitchFamily="34" charset="-120"/>
                        </a:rPr>
                        <a:t>田中高中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xmlns="" val="10008"/>
                  </a:ext>
                </a:extLst>
              </a:tr>
              <a:tr h="317882">
                <a:tc>
                  <a:txBody>
                    <a:bodyPr/>
                    <a:lstStyle/>
                    <a:p>
                      <a:pPr algn="ctr"/>
                      <a:r>
                        <a:rPr lang="zh-TW" altLang="en-US" sz="2000" b="1" dirty="0" smtClean="0">
                          <a:latin typeface="微軟正黑體" pitchFamily="34" charset="-120"/>
                          <a:ea typeface="微軟正黑體" pitchFamily="34" charset="-120"/>
                        </a:rPr>
                        <a:t>和美高中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排球、田徑、武術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9"/>
                  </a:ext>
                </a:extLst>
              </a:tr>
            </a:tbl>
          </a:graphicData>
        </a:graphic>
      </p:graphicFrame>
      <p:pic>
        <p:nvPicPr>
          <p:cNvPr id="7" name="圖片 6"/>
          <p:cNvPicPr>
            <a:picLocks noChangeAspect="1"/>
          </p:cNvPicPr>
          <p:nvPr/>
        </p:nvPicPr>
        <p:blipFill>
          <a:blip r:embed="rId2"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4144990616"/>
              </p:ext>
            </p:extLst>
          </p:nvPr>
        </p:nvGraphicFramePr>
        <p:xfrm>
          <a:off x="3995936" y="5162610"/>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xmlns="" val="20000"/>
                    </a:ext>
                  </a:extLst>
                </a:gridCol>
              </a:tblGrid>
              <a:tr h="341140">
                <a:tc>
                  <a:txBody>
                    <a:bodyPr/>
                    <a:lstStyle/>
                    <a:p>
                      <a:pPr marL="342900" indent="-342900" algn="ctr">
                        <a:buFont typeface="Wingdings" pitchFamily="2" charset="2"/>
                        <a:buChar char="l"/>
                      </a:pPr>
                      <a:r>
                        <a:rPr lang="zh-TW" altLang="en-US" sz="2000" dirty="0" smtClean="0">
                          <a:solidFill>
                            <a:srgbClr val="002060"/>
                          </a:solidFill>
                          <a:latin typeface="微軟正黑體" pitchFamily="34" charset="-120"/>
                          <a:ea typeface="微軟正黑體" pitchFamily="34" charset="-120"/>
                        </a:rPr>
                        <a:t>可跨區報名</a:t>
                      </a:r>
                      <a:endParaRPr lang="zh-TW" altLang="en-US" sz="2000"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xmlns="" val="10000"/>
                  </a:ext>
                </a:extLst>
              </a:tr>
              <a:tr h="454965">
                <a:tc>
                  <a:txBody>
                    <a:bodyPr/>
                    <a:lstStyle/>
                    <a:p>
                      <a:pPr marL="342900" indent="-342900" algn="ctr">
                        <a:buFont typeface="Wingdings" pitchFamily="2" charset="2"/>
                        <a:buChar char="l"/>
                      </a:pPr>
                      <a:r>
                        <a:rPr lang="zh-TW" altLang="en-US" sz="2000" b="1" dirty="0" smtClean="0">
                          <a:solidFill>
                            <a:srgbClr val="002060"/>
                          </a:solidFill>
                          <a:latin typeface="微軟正黑體" pitchFamily="34" charset="-120"/>
                          <a:ea typeface="微軟正黑體" pitchFamily="34" charset="-120"/>
                        </a:rPr>
                        <a:t>採術科成績</a:t>
                      </a:r>
                      <a:endParaRPr lang="zh-TW" altLang="en-US" sz="2000" b="1"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43</a:t>
            </a:fld>
            <a:endParaRPr lang="en-US" altLang="zh-TW"/>
          </a:p>
        </p:txBody>
      </p:sp>
      <p:grpSp>
        <p:nvGrpSpPr>
          <p:cNvPr id="47109" name="群組 7"/>
          <p:cNvGrpSpPr>
            <a:grpSpLocks/>
          </p:cNvGrpSpPr>
          <p:nvPr/>
        </p:nvGrpSpPr>
        <p:grpSpPr bwMode="auto">
          <a:xfrm>
            <a:off x="395288" y="1281113"/>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a:t>
              </a:r>
              <a:r>
                <a:rPr kumimoji="0" lang="zh-TW" altLang="en-US" sz="2400" b="1" dirty="0">
                  <a:latin typeface="微軟正黑體" pitchFamily="34" charset="-120"/>
                  <a:ea typeface="微軟正黑體" pitchFamily="34" charset="-120"/>
                </a:rPr>
                <a:t>，男女兼收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5</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14</a:t>
              </a:r>
              <a:r>
                <a:rPr kumimoji="0" lang="zh-TW" altLang="en-US" sz="2400" b="1" dirty="0" smtClean="0">
                  <a:latin typeface="微軟正黑體" pitchFamily="34" charset="-120"/>
                  <a:ea typeface="微軟正黑體" pitchFamily="34" charset="-120"/>
                </a:rPr>
                <a:t>日</a:t>
              </a:r>
              <a:r>
                <a:rPr kumimoji="0" lang="zh-TW" altLang="en-US" sz="2400" b="1" dirty="0">
                  <a:latin typeface="微軟正黑體" pitchFamily="34" charset="-120"/>
                  <a:ea typeface="微軟正黑體" pitchFamily="34" charset="-120"/>
                </a:rPr>
                <a:t>辦理科學能力</a:t>
              </a:r>
              <a:r>
                <a:rPr kumimoji="0" lang="zh-TW" altLang="en-US" sz="2400" b="1" dirty="0" smtClean="0">
                  <a:latin typeface="微軟正黑體" pitchFamily="34" charset="-120"/>
                  <a:ea typeface="微軟正黑體" pitchFamily="34" charset="-120"/>
                </a:rPr>
                <a:t>檢定</a:t>
              </a:r>
              <a:endParaRPr kumimoji="0" lang="en-US" altLang="zh-TW" sz="2400" b="1" dirty="0" smtClean="0">
                <a:latin typeface="微軟正黑體" pitchFamily="34" charset="-120"/>
                <a:ea typeface="微軟正黑體" pitchFamily="34" charset="-120"/>
              </a:endParaRPr>
            </a:p>
            <a:p>
              <a:pPr marL="0" lvl="1" defTabSz="1066800" fontAlgn="auto">
                <a:spcBef>
                  <a:spcPts val="0"/>
                </a:spcBef>
                <a:spcAft>
                  <a:spcPts val="0"/>
                </a:spcAft>
                <a:buFontTx/>
                <a:buChar char="••"/>
                <a:defRPr/>
              </a:pPr>
              <a:r>
                <a:rPr lang="en-US" altLang="zh-TW" sz="2400" b="1" dirty="0" smtClean="0">
                  <a:solidFill>
                    <a:schemeClr val="tx1"/>
                  </a:solidFill>
                  <a:latin typeface="微軟正黑體" pitchFamily="34" charset="-120"/>
                  <a:ea typeface="微軟正黑體" pitchFamily="34" charset="-120"/>
                </a:rPr>
                <a:t>3</a:t>
              </a:r>
              <a:r>
                <a:rPr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21</a:t>
              </a:r>
              <a:r>
                <a:rPr lang="zh-TW" altLang="en-US" sz="2400" b="1" dirty="0" smtClean="0">
                  <a:solidFill>
                    <a:schemeClr val="tx1"/>
                  </a:solidFill>
                  <a:latin typeface="微軟正黑體" pitchFamily="34" charset="-120"/>
                  <a:ea typeface="微軟正黑體" pitchFamily="34" charset="-120"/>
                </a:rPr>
                <a:t>日辦理實驗實作</a:t>
              </a:r>
              <a:endParaRPr kumimoji="0" lang="zh-TW" altLang="en-US" sz="2400" b="1" dirty="0">
                <a:solidFill>
                  <a:schemeClr val="tx1"/>
                </a:solidFill>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smtClean="0">
                  <a:solidFill>
                    <a:schemeClr val="tx1"/>
                  </a:solidFill>
                  <a:latin typeface="微軟正黑體" pitchFamily="34" charset="-120"/>
                  <a:ea typeface="微軟正黑體" pitchFamily="34" charset="-120"/>
                </a:rPr>
                <a:t>3</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26</a:t>
              </a:r>
              <a:r>
                <a:rPr kumimoji="0" lang="zh-TW" altLang="en-US" sz="2400" b="1" dirty="0" smtClean="0">
                  <a:solidFill>
                    <a:schemeClr val="tx1"/>
                  </a:solidFill>
                  <a:latin typeface="微軟正黑體" pitchFamily="34" charset="-120"/>
                  <a:ea typeface="微軟正黑體" pitchFamily="34" charset="-120"/>
                </a:rPr>
                <a:t>日放榜；</a:t>
              </a:r>
              <a:r>
                <a:rPr kumimoji="0" lang="en-US" altLang="zh-TW" sz="2400" b="1" dirty="0" smtClean="0">
                  <a:solidFill>
                    <a:schemeClr val="tx1"/>
                  </a:solidFill>
                  <a:latin typeface="微軟正黑體" pitchFamily="34" charset="-120"/>
                  <a:ea typeface="微軟正黑體" pitchFamily="34" charset="-120"/>
                </a:rPr>
                <a:t>4</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10</a:t>
              </a:r>
              <a:r>
                <a:rPr kumimoji="0" lang="zh-TW" altLang="en-US" sz="2400" b="1" dirty="0" smtClean="0">
                  <a:solidFill>
                    <a:schemeClr val="tx1"/>
                  </a:solidFill>
                  <a:latin typeface="微軟正黑體" pitchFamily="34" charset="-120"/>
                  <a:ea typeface="微軟正黑體" pitchFamily="34" charset="-120"/>
                </a:rPr>
                <a:t>日報到</a:t>
              </a:r>
              <a:endParaRPr kumimoji="0" lang="zh-TW" altLang="en-US" sz="2400" b="1" dirty="0">
                <a:solidFill>
                  <a:schemeClr val="tx1"/>
                </a:solidFill>
                <a:latin typeface="微軟正黑體" pitchFamily="34" charset="-120"/>
                <a:ea typeface="微軟正黑體" pitchFamily="34" charset="-120"/>
              </a:endParaRP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smtClean="0">
                  <a:latin typeface="微軟正黑體" pitchFamily="34" charset="-120"/>
                  <a:ea typeface="微軟正黑體" pitchFamily="34" charset="-120"/>
                </a:rPr>
                <a:t>依科學能力檢定</a:t>
              </a:r>
              <a:r>
                <a:rPr kumimoji="0" lang="en-US" altLang="zh-TW" sz="2400" b="1" dirty="0" smtClean="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smtClean="0">
                  <a:latin typeface="微軟正黑體" pitchFamily="34" charset="-120"/>
                  <a:ea typeface="微軟正黑體" pitchFamily="34" charset="-120"/>
                </a:rPr>
                <a:t>實驗</a:t>
              </a:r>
              <a:r>
                <a:rPr kumimoji="0" lang="zh-TW" altLang="en-US" sz="2400" b="1" dirty="0">
                  <a:latin typeface="微軟正黑體" pitchFamily="34" charset="-120"/>
                  <a:ea typeface="微軟正黑體" pitchFamily="34" charset="-120"/>
                </a:rPr>
                <a:t>實</a:t>
              </a:r>
              <a:r>
                <a:rPr kumimoji="0" lang="zh-TW" altLang="en-US" sz="2400" b="1" dirty="0" smtClean="0">
                  <a:latin typeface="微軟正黑體" pitchFamily="34" charset="-120"/>
                  <a:ea typeface="微軟正黑體" pitchFamily="34" charset="-120"/>
                </a:rPr>
                <a:t>作</a:t>
              </a:r>
              <a:r>
                <a:rPr kumimoji="0" lang="en-US" altLang="zh-TW" sz="2400" b="1" dirty="0" smtClean="0">
                  <a:latin typeface="微軟正黑體" pitchFamily="34" charset="-120"/>
                  <a:ea typeface="微軟正黑體" pitchFamily="34" charset="-120"/>
                </a:rPr>
                <a:t>(60%)</a:t>
              </a:r>
              <a:r>
                <a:rPr kumimoji="0" lang="zh-TW" altLang="en-US" sz="2400" b="1" dirty="0" smtClean="0">
                  <a:latin typeface="微軟正黑體" pitchFamily="34" charset="-120"/>
                  <a:ea typeface="微軟正黑體" pitchFamily="34" charset="-120"/>
                </a:rPr>
                <a:t>總</a:t>
              </a:r>
              <a:r>
                <a:rPr kumimoji="0" lang="zh-TW" altLang="en-US" sz="2400" b="1" dirty="0">
                  <a:latin typeface="微軟正黑體" pitchFamily="34" charset="-120"/>
                  <a:ea typeface="微軟正黑體" pitchFamily="34" charset="-120"/>
                </a:rPr>
                <a:t>成績高低排序，擇優</a:t>
              </a:r>
              <a:r>
                <a:rPr kumimoji="0" lang="zh-TW" altLang="en-US" sz="2400" b="1" dirty="0" smtClean="0">
                  <a:latin typeface="微軟正黑體" pitchFamily="34" charset="-120"/>
                  <a:ea typeface="微軟正黑體" pitchFamily="34" charset="-120"/>
                </a:rPr>
                <a:t>錄取</a:t>
              </a:r>
              <a:r>
                <a:rPr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名、備取若干名</a:t>
              </a:r>
              <a:r>
                <a:rPr kumimoji="0" lang="zh-TW" altLang="en-US" sz="2400" b="1" dirty="0">
                  <a:latin typeface="微軟正黑體" pitchFamily="34" charset="-120"/>
                  <a:ea typeface="微軟正黑體" pitchFamily="34" charset="-120"/>
                </a:rPr>
                <a:t>。</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251520" y="188640"/>
            <a:ext cx="8712968"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smtClean="0">
                <a:solidFill>
                  <a:srgbClr val="FFFF00"/>
                </a:solidFill>
                <a:latin typeface="微軟正黑體" pitchFamily="34" charset="-120"/>
                <a:ea typeface="微軟正黑體" pitchFamily="34" charset="-120"/>
              </a:rPr>
              <a:t>109</a:t>
            </a:r>
            <a:r>
              <a:rPr lang="zh-TW" altLang="en-US" sz="4000" b="1" dirty="0" smtClean="0">
                <a:solidFill>
                  <a:srgbClr val="FFFF00"/>
                </a:solidFill>
                <a:latin typeface="微軟正黑體" pitchFamily="34" charset="-120"/>
                <a:ea typeface="微軟正黑體" pitchFamily="34" charset="-120"/>
              </a:rPr>
              <a:t>年彰化</a:t>
            </a:r>
            <a:r>
              <a:rPr lang="zh-TW" altLang="en-US" sz="4000" b="1" dirty="0">
                <a:solidFill>
                  <a:srgbClr val="FFFF00"/>
                </a:solidFill>
                <a:latin typeface="微軟正黑體" pitchFamily="34" charset="-120"/>
                <a:ea typeface="微軟正黑體" pitchFamily="34" charset="-120"/>
              </a:rPr>
              <a:t>區</a:t>
            </a:r>
            <a:r>
              <a:rPr lang="zh-TW" altLang="en-US" sz="4000" b="1" dirty="0" smtClean="0">
                <a:solidFill>
                  <a:srgbClr val="FFFF00"/>
                </a:solidFill>
                <a:latin typeface="微軟正黑體" pitchFamily="34" charset="-120"/>
                <a:ea typeface="微軟正黑體" pitchFamily="34" charset="-120"/>
              </a:rPr>
              <a:t>辦理科學班甄選入學學校</a:t>
            </a:r>
            <a:endParaRPr lang="en-US" altLang="zh-TW" sz="4000" b="1" dirty="0">
              <a:solidFill>
                <a:srgbClr val="FFFF00"/>
              </a:solidFill>
              <a:latin typeface="微軟正黑體" pitchFamily="34" charset="-120"/>
              <a:ea typeface="微軟正黑體" pitchFamily="34" charset="-120"/>
            </a:endParaRP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pic>
        <p:nvPicPr>
          <p:cNvPr id="20" name="圖片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79512" y="260648"/>
            <a:ext cx="8784976" cy="936104"/>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技能學程</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r>
                <a:rPr kumimoji="0" lang="zh-TW" altLang="en-US" sz="2400" b="1" dirty="0" smtClean="0">
                  <a:solidFill>
                    <a:schemeClr val="tx1"/>
                  </a:solidFill>
                  <a:latin typeface="微軟正黑體" pitchFamily="34" charset="-120"/>
                  <a:ea typeface="微軟正黑體" pitchFamily="34" charset="-120"/>
                </a:rPr>
                <a:t>。</a:t>
              </a:r>
              <a:endParaRPr kumimoji="0" lang="en-US" altLang="zh-TW" sz="2400" b="1" dirty="0" smtClean="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smtClean="0">
                  <a:solidFill>
                    <a:schemeClr val="tx1"/>
                  </a:solidFill>
                  <a:latin typeface="微軟正黑體" pitchFamily="34" charset="-120"/>
                  <a:ea typeface="微軟正黑體" pitchFamily="34" charset="-120"/>
                </a:rPr>
                <a:t>非技藝</a:t>
              </a:r>
              <a:r>
                <a:rPr lang="zh-TW" altLang="en-US" sz="2400" b="1" dirty="0">
                  <a:solidFill>
                    <a:schemeClr val="tx1"/>
                  </a:solidFill>
                  <a:latin typeface="微軟正黑體" pitchFamily="34" charset="-120"/>
                  <a:ea typeface="微軟正黑體" pitchFamily="34" charset="-120"/>
                </a:rPr>
                <a:t>班</a:t>
              </a:r>
              <a:r>
                <a:rPr lang="zh-TW" altLang="en-US" sz="2400" b="1" dirty="0" smtClean="0">
                  <a:solidFill>
                    <a:schemeClr val="tx1"/>
                  </a:solidFill>
                  <a:latin typeface="微軟正黑體" pitchFamily="34" charset="-120"/>
                  <a:ea typeface="微軟正黑體" pitchFamily="34" charset="-120"/>
                </a:rPr>
                <a:t>學生亦可報名</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需附生涯發展規劃書</a:t>
              </a:r>
              <a:r>
                <a:rPr lang="en-US" altLang="zh-TW" sz="2400" b="1" dirty="0" smtClean="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a:t>
              </a:r>
              <a:r>
                <a:rPr kumimoji="0" lang="zh-TW" altLang="en-US" sz="2400" b="1" dirty="0" smtClean="0">
                  <a:solidFill>
                    <a:schemeClr val="tx1"/>
                  </a:solidFill>
                  <a:latin typeface="微軟正黑體" pitchFamily="34" charset="-120"/>
                  <a:ea typeface="微軟正黑體" pitchFamily="34" charset="-120"/>
                </a:rPr>
                <a:t>習學生</a:t>
              </a:r>
              <a:r>
                <a:rPr kumimoji="0" lang="zh-TW" altLang="en-US" sz="2400" b="1" dirty="0">
                  <a:solidFill>
                    <a:schemeClr val="tx1"/>
                  </a:solidFill>
                  <a:latin typeface="微軟正黑體" pitchFamily="34" charset="-120"/>
                  <a:ea typeface="微軟正黑體" pitchFamily="34" charset="-120"/>
                </a:rPr>
                <a:t>分發。</a:t>
              </a:r>
            </a:p>
          </p:txBody>
        </p:sp>
      </p:grpSp>
      <p:graphicFrame>
        <p:nvGraphicFramePr>
          <p:cNvPr id="13" name="資料庫圖表 12"/>
          <p:cNvGraphicFramePr/>
          <p:nvPr>
            <p:extLst>
              <p:ext uri="{D42A27DB-BD31-4B8C-83A1-F6EECF244321}">
                <p14:modId xmlns:p14="http://schemas.microsoft.com/office/powerpoint/2010/main" val="20800552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資料庫圖表 13"/>
          <p:cNvGraphicFramePr/>
          <p:nvPr>
            <p:extLst>
              <p:ext uri="{D42A27DB-BD31-4B8C-83A1-F6EECF244321}">
                <p14:modId xmlns:p14="http://schemas.microsoft.com/office/powerpoint/2010/main" val="686774818"/>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323528" y="260648"/>
            <a:ext cx="8568952" cy="11521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程招生科別</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40048500"/>
              </p:ext>
            </p:extLst>
          </p:nvPr>
        </p:nvGraphicFramePr>
        <p:xfrm>
          <a:off x="311223" y="1545733"/>
          <a:ext cx="8593561" cy="5129729"/>
        </p:xfrm>
        <a:graphic>
          <a:graphicData uri="http://schemas.openxmlformats.org/drawingml/2006/table">
            <a:tbl>
              <a:tblPr firstRow="1" bandRow="1">
                <a:tableStyleId>{93296810-A885-4BE3-A3E7-6D5BEEA58F35}</a:tableStyleId>
              </a:tblPr>
              <a:tblGrid>
                <a:gridCol w="1536777">
                  <a:extLst>
                    <a:ext uri="{9D8B030D-6E8A-4147-A177-3AD203B41FA5}">
                      <a16:colId xmlns:a16="http://schemas.microsoft.com/office/drawing/2014/main" xmlns="" val="20000"/>
                    </a:ext>
                  </a:extLst>
                </a:gridCol>
                <a:gridCol w="7056784">
                  <a:extLst>
                    <a:ext uri="{9D8B030D-6E8A-4147-A177-3AD203B41FA5}">
                      <a16:colId xmlns:a16="http://schemas.microsoft.com/office/drawing/2014/main" xmlns="" val="20001"/>
                    </a:ext>
                  </a:extLst>
                </a:gridCol>
              </a:tblGrid>
              <a:tr h="471137">
                <a:tc>
                  <a:txBody>
                    <a:bodyPr/>
                    <a:lstStyle/>
                    <a:p>
                      <a:pPr algn="ctr"/>
                      <a:r>
                        <a:rPr lang="zh-TW" altLang="en-US" sz="2400" dirty="0" smtClean="0">
                          <a:latin typeface="微軟正黑體" pitchFamily="34" charset="-120"/>
                          <a:ea typeface="微軟正黑體" pitchFamily="34" charset="-120"/>
                        </a:rPr>
                        <a:t>學校</a:t>
                      </a:r>
                      <a:endParaRPr lang="zh-TW" altLang="en-US" sz="2400" dirty="0">
                        <a:latin typeface="微軟正黑體" pitchFamily="34" charset="-120"/>
                        <a:ea typeface="微軟正黑體" pitchFamily="34" charset="-120"/>
                      </a:endParaRPr>
                    </a:p>
                  </a:txBody>
                  <a:tcPr/>
                </a:tc>
                <a:tc>
                  <a:txBody>
                    <a:bodyPr/>
                    <a:lstStyle/>
                    <a:p>
                      <a:pPr algn="ctr"/>
                      <a:r>
                        <a:rPr lang="zh-TW" altLang="en-US" sz="2400" dirty="0" smtClean="0">
                          <a:latin typeface="微軟正黑體" pitchFamily="34" charset="-120"/>
                          <a:ea typeface="微軟正黑體" pitchFamily="34" charset="-120"/>
                        </a:rPr>
                        <a:t>實用技能學程科別</a:t>
                      </a:r>
                      <a:endParaRPr lang="zh-TW" altLang="en-US" sz="24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大慶商工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汽車修護科、餐飲技術科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達德商工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機械加工科、汽車修護科、美髮技術科、餐飲技術科、</a:t>
                      </a:r>
                      <a:endParaRPr lang="en-US" altLang="zh-TW" sz="20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水電技術科、烘焙食品科、多媒體技術科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二林工商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裝潢技術科、機械加工科、</a:t>
                      </a:r>
                      <a:r>
                        <a:rPr lang="zh-TW" altLang="en-US" sz="2000" u="sng" dirty="0" smtClean="0">
                          <a:latin typeface="微軟正黑體" pitchFamily="34" charset="-120"/>
                          <a:ea typeface="微軟正黑體" pitchFamily="34" charset="-120"/>
                        </a:rPr>
                        <a:t>電機修護科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北斗家商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廣告技術科、美髮技術科、美顏技術科、餐飲技術科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永靖高工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化工技術科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秀水高工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none" dirty="0" smtClean="0">
                          <a:latin typeface="微軟正黑體" pitchFamily="34" charset="-120"/>
                          <a:ea typeface="微軟正黑體" pitchFamily="34" charset="-120"/>
                        </a:rPr>
                        <a:t>電機修護科</a:t>
                      </a:r>
                      <a:r>
                        <a:rPr lang="zh-TW" altLang="en-US" sz="2000" dirty="0" smtClean="0">
                          <a:latin typeface="微軟正黑體" pitchFamily="34" charset="-120"/>
                          <a:ea typeface="微軟正黑體" pitchFamily="34" charset="-120"/>
                        </a:rPr>
                        <a:t>、機械加工科、營造技術科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6"/>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員林家商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美顏技術科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日夜</a:t>
                      </a:r>
                      <a:r>
                        <a:rPr lang="en-US" altLang="zh-TW" sz="2000" u="sng" dirty="0" smtClean="0">
                          <a:latin typeface="微軟正黑體" pitchFamily="34" charset="-120"/>
                          <a:ea typeface="微軟正黑體" pitchFamily="34" charset="-120"/>
                        </a:rPr>
                        <a:t>)</a:t>
                      </a:r>
                      <a:r>
                        <a:rPr lang="zh-TW" altLang="en-US" sz="2000" u="none"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美髮技術科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7"/>
                  </a:ext>
                </a:extLst>
              </a:tr>
              <a:tr h="439728">
                <a:tc>
                  <a:txBody>
                    <a:bodyPr/>
                    <a:lstStyle/>
                    <a:p>
                      <a:pPr algn="ctr"/>
                      <a:r>
                        <a:rPr lang="zh-TW" altLang="en-US" sz="2200" b="1" dirty="0" smtClean="0">
                          <a:latin typeface="微軟正黑體" pitchFamily="34" charset="-120"/>
                          <a:ea typeface="微軟正黑體" pitchFamily="34" charset="-120"/>
                        </a:rPr>
                        <a:t>員林農工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休閒農業科、</a:t>
                      </a:r>
                      <a:r>
                        <a:rPr lang="zh-TW" altLang="en-US" sz="2000" u="sng" dirty="0" smtClean="0">
                          <a:latin typeface="微軟正黑體" pitchFamily="34" charset="-120"/>
                          <a:ea typeface="微軟正黑體" pitchFamily="34" charset="-120"/>
                        </a:rPr>
                        <a:t>烘焙食品科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8"/>
                  </a:ext>
                </a:extLst>
              </a:tr>
              <a:tr h="439728">
                <a:tc>
                  <a:txBody>
                    <a:bodyPr/>
                    <a:lstStyle/>
                    <a:p>
                      <a:pPr algn="ctr"/>
                      <a:r>
                        <a:rPr lang="zh-TW" altLang="en-US" sz="2200" b="1" dirty="0" smtClean="0">
                          <a:latin typeface="微軟正黑體" pitchFamily="34" charset="-120"/>
                          <a:ea typeface="微軟正黑體" pitchFamily="34" charset="-120"/>
                        </a:rPr>
                        <a:t>崇實高工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水電技術科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微電腦修護科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9"/>
                  </a:ext>
                </a:extLst>
              </a:tr>
              <a:tr h="439728">
                <a:tc>
                  <a:txBody>
                    <a:bodyPr/>
                    <a:lstStyle/>
                    <a:p>
                      <a:pPr algn="ctr"/>
                      <a:r>
                        <a:rPr lang="zh-TW" altLang="en-US" sz="2200" b="1" dirty="0" smtClean="0">
                          <a:latin typeface="微軟正黑體" pitchFamily="34" charset="-120"/>
                          <a:ea typeface="微軟正黑體" pitchFamily="34" charset="-120"/>
                        </a:rPr>
                        <a:t>鹿港高中</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商用資訊科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10"/>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pic>
        <p:nvPicPr>
          <p:cNvPr id="6" name="圖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a:t>
              </a:r>
              <a:r>
                <a:rPr kumimoji="0" lang="zh-TW" altLang="en-US" sz="2400" b="1" dirty="0" smtClean="0">
                  <a:solidFill>
                    <a:schemeClr val="tx1"/>
                  </a:solidFill>
                  <a:latin typeface="微軟正黑體" pitchFamily="34" charset="-120"/>
                  <a:ea typeface="微軟正黑體" pitchFamily="34" charset="-120"/>
                </a:rPr>
                <a:t>到建教合作機構</a:t>
              </a:r>
              <a:endParaRPr kumimoji="0" lang="en-US" altLang="zh-TW" sz="2400" b="1" dirty="0" smtClean="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lang="zh-TW" altLang="en-US" sz="2400" b="1" dirty="0" smtClean="0">
                  <a:solidFill>
                    <a:schemeClr val="tx1"/>
                  </a:solidFill>
                  <a:latin typeface="微軟正黑體" pitchFamily="34" charset="-120"/>
                  <a:ea typeface="微軟正黑體" pitchFamily="34" charset="-120"/>
                </a:rPr>
                <a:t>                   </a:t>
              </a:r>
              <a:r>
                <a:rPr kumimoji="0" lang="zh-TW" altLang="en-US" sz="2400" b="1" dirty="0" smtClean="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323528" y="188640"/>
            <a:ext cx="8496944" cy="111545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教合作班</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46</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3528" y="188640"/>
            <a:ext cx="8568952"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年運動</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績</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優生獨招</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2"/>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3"/>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smtClean="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a:t>
            </a:r>
            <a:r>
              <a:rPr lang="zh-TW" altLang="zh-TW" sz="2000" dirty="0" smtClean="0">
                <a:solidFill>
                  <a:schemeClr val="bg1"/>
                </a:solidFill>
                <a:latin typeface="微軟正黑體" pitchFamily="34" charset="-120"/>
                <a:ea typeface="微軟正黑體" pitchFamily="34" charset="-120"/>
              </a:rPr>
              <a:t>外</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加</a:t>
            </a:r>
            <a:r>
              <a:rPr lang="zh-TW" altLang="zh-TW" sz="2000" dirty="0">
                <a:solidFill>
                  <a:schemeClr val="bg1"/>
                </a:solidFill>
                <a:latin typeface="微軟正黑體" pitchFamily="34" charset="-120"/>
                <a:ea typeface="微軟正黑體" pitchFamily="34" charset="-120"/>
              </a:rPr>
              <a:t>招生名額。</a:t>
            </a:r>
          </a:p>
          <a:p>
            <a:pPr lvl="1">
              <a:buBlip>
                <a:blip r:embed="rId3"/>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a:t>
            </a:r>
            <a:r>
              <a:rPr lang="zh-TW" altLang="zh-TW" sz="2000" dirty="0" smtClean="0">
                <a:solidFill>
                  <a:schemeClr val="bg1"/>
                </a:solidFill>
                <a:latin typeface="微軟正黑體" pitchFamily="34" charset="-120"/>
                <a:ea typeface="微軟正黑體" pitchFamily="34" charset="-120"/>
              </a:rPr>
              <a:t>學科及</a:t>
            </a:r>
            <a:r>
              <a:rPr lang="zh-TW" altLang="zh-TW" sz="2000" dirty="0">
                <a:solidFill>
                  <a:schemeClr val="bg1"/>
                </a:solidFill>
                <a:latin typeface="微軟正黑體" pitchFamily="34" charset="-120"/>
                <a:ea typeface="微軟正黑體" pitchFamily="34" charset="-120"/>
              </a:rPr>
              <a:t>部分</a:t>
            </a:r>
            <a:r>
              <a:rPr lang="zh-TW" altLang="zh-TW" sz="2000" dirty="0" smtClean="0">
                <a:solidFill>
                  <a:schemeClr val="bg1"/>
                </a:solidFill>
                <a:latin typeface="微軟正黑體" pitchFamily="34" charset="-120"/>
                <a:ea typeface="微軟正黑體" pitchFamily="34" charset="-120"/>
              </a:rPr>
              <a:t>專</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長</a:t>
            </a:r>
            <a:r>
              <a:rPr lang="zh-TW" altLang="zh-TW" sz="2000" dirty="0">
                <a:solidFill>
                  <a:schemeClr val="bg1"/>
                </a:solidFill>
                <a:latin typeface="微軟正黑體" pitchFamily="34" charset="-120"/>
                <a:ea typeface="微軟正黑體" pitchFamily="34" charset="-120"/>
              </a:rPr>
              <a:t>須參加術科檢定，為內含之招生名額。</a:t>
            </a:r>
          </a:p>
          <a:p>
            <a:pPr lvl="1">
              <a:buBlip>
                <a:blip r:embed="rId3"/>
              </a:buBlip>
              <a:defRPr/>
            </a:pPr>
            <a:r>
              <a:rPr lang="zh-TW" altLang="zh-TW" sz="2000" b="1" dirty="0" smtClean="0">
                <a:solidFill>
                  <a:srgbClr val="FFFF00"/>
                </a:solidFill>
                <a:latin typeface="微軟正黑體" pitchFamily="34" charset="-120"/>
                <a:ea typeface="微軟正黑體" pitchFamily="34" charset="-120"/>
              </a:rPr>
              <a:t>獨招</a:t>
            </a:r>
            <a:r>
              <a:rPr lang="zh-TW" altLang="zh-TW" sz="2000" dirty="0" smtClean="0">
                <a:solidFill>
                  <a:schemeClr val="bg1"/>
                </a:solidFill>
                <a:latin typeface="微軟正黑體" pitchFamily="34" charset="-120"/>
                <a:ea typeface="微軟正黑體" pitchFamily="34" charset="-120"/>
              </a:rPr>
              <a:t>：</a:t>
            </a:r>
            <a:r>
              <a:rPr lang="zh-TW" altLang="zh-TW" sz="2000" dirty="0">
                <a:solidFill>
                  <a:schemeClr val="bg1"/>
                </a:solidFill>
                <a:latin typeface="微軟正黑體" pitchFamily="34" charset="-120"/>
                <a:ea typeface="微軟正黑體" pitchFamily="34" charset="-120"/>
              </a:rPr>
              <a:t>其招生規定由各校擬訂，報主管機關核定；除依</a:t>
            </a:r>
            <a:r>
              <a:rPr lang="zh-TW" altLang="zh-TW" sz="2000" dirty="0" smtClean="0">
                <a:solidFill>
                  <a:schemeClr val="bg1"/>
                </a:solidFill>
                <a:latin typeface="微軟正黑體" pitchFamily="34" charset="-120"/>
                <a:ea typeface="微軟正黑體" pitchFamily="34" charset="-120"/>
              </a:rPr>
              <a:t>規定</a:t>
            </a:r>
            <a:r>
              <a:rPr lang="zh-TW" altLang="en-US" sz="2000" dirty="0" smtClean="0">
                <a:solidFill>
                  <a:schemeClr val="bg1"/>
                </a:solidFill>
                <a:latin typeface="微軟正黑體" pitchFamily="34" charset="-120"/>
                <a:ea typeface="微軟正黑體" pitchFamily="34" charset="-120"/>
              </a:rPr>
              <a:t>報</a:t>
            </a:r>
            <a:r>
              <a:rPr lang="zh-TW" altLang="zh-TW" sz="2000" dirty="0" smtClean="0">
                <a:solidFill>
                  <a:schemeClr val="bg1"/>
                </a:solidFill>
                <a:latin typeface="微軟正黑體" pitchFamily="34" charset="-120"/>
                <a:ea typeface="微軟正黑體" pitchFamily="34" charset="-120"/>
              </a:rPr>
              <a:t>准</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得採外加</a:t>
            </a:r>
            <a:r>
              <a:rPr lang="en-US" altLang="zh-TW" sz="2000" dirty="0" smtClean="0">
                <a:solidFill>
                  <a:schemeClr val="bg1"/>
                </a:solidFill>
                <a:latin typeface="微軟正黑體" pitchFamily="34" charset="-120"/>
                <a:ea typeface="微軟正黑體" pitchFamily="34" charset="-120"/>
              </a:rPr>
              <a:t>3%</a:t>
            </a:r>
            <a:r>
              <a:rPr lang="zh-TW" altLang="zh-TW" sz="2000" dirty="0" smtClean="0">
                <a:solidFill>
                  <a:schemeClr val="bg1"/>
                </a:solidFill>
                <a:latin typeface="微軟正黑體" pitchFamily="34" charset="-120"/>
                <a:ea typeface="微軟正黑體" pitchFamily="34" charset="-120"/>
              </a:rPr>
              <a:t>名額方式辦理外，其名額為內含之招生名額</a:t>
            </a:r>
            <a:r>
              <a:rPr lang="zh-TW" altLang="en-US" sz="2000" dirty="0" smtClean="0">
                <a:solidFill>
                  <a:schemeClr val="bg1"/>
                </a:solidFill>
                <a:latin typeface="微軟正黑體" pitchFamily="34" charset="-120"/>
                <a:ea typeface="微軟正黑體" pitchFamily="34" charset="-120"/>
              </a:rPr>
              <a:t>。</a:t>
            </a:r>
            <a:endParaRPr lang="en-US" altLang="zh-TW" sz="2000" dirty="0" smtClean="0">
              <a:solidFill>
                <a:schemeClr val="bg1"/>
              </a:solidFill>
              <a:latin typeface="微軟正黑體" pitchFamily="34" charset="-120"/>
              <a:ea typeface="微軟正黑體" pitchFamily="34" charset="-120"/>
            </a:endParaRPr>
          </a:p>
          <a:p>
            <a:pPr marL="457200" indent="-457200">
              <a:buBlip>
                <a:blip r:embed="rId2"/>
              </a:buBlip>
              <a:defRPr/>
            </a:pPr>
            <a:r>
              <a:rPr lang="zh-TW" altLang="zh-TW" sz="2600" b="1" dirty="0" smtClean="0">
                <a:solidFill>
                  <a:srgbClr val="FFFF00"/>
                </a:solidFill>
                <a:latin typeface="微軟正黑體" pitchFamily="34" charset="-120"/>
                <a:ea typeface="微軟正黑體" pitchFamily="34" charset="-120"/>
              </a:rPr>
              <a:t>不</a:t>
            </a:r>
            <a:r>
              <a:rPr lang="zh-TW" altLang="zh-TW" sz="2600" b="1" dirty="0">
                <a:solidFill>
                  <a:srgbClr val="FFFF00"/>
                </a:solidFill>
                <a:latin typeface="微軟正黑體" pitchFamily="34" charset="-120"/>
                <a:ea typeface="微軟正黑體" pitchFamily="34" charset="-120"/>
              </a:rPr>
              <a:t>受就學區限制</a:t>
            </a:r>
            <a:r>
              <a:rPr lang="zh-TW" altLang="zh-TW" sz="2600" b="1" dirty="0" smtClean="0">
                <a:solidFill>
                  <a:srgbClr val="FFFF00"/>
                </a:solidFill>
                <a:latin typeface="微軟正黑體" pitchFamily="34" charset="-120"/>
                <a:ea typeface="微軟正黑體" pitchFamily="34" charset="-120"/>
              </a:rPr>
              <a:t>，學生</a:t>
            </a:r>
            <a:r>
              <a:rPr lang="zh-TW" altLang="zh-TW" sz="2600" b="1" dirty="0">
                <a:solidFill>
                  <a:srgbClr val="FFFF00"/>
                </a:solidFill>
                <a:latin typeface="微軟正黑體" pitchFamily="34" charset="-120"/>
                <a:ea typeface="微軟正黑體" pitchFamily="34" charset="-120"/>
              </a:rPr>
              <a:t>得跨區報考</a:t>
            </a:r>
            <a:r>
              <a:rPr lang="zh-TW" altLang="zh-TW" sz="2600" b="1" dirty="0" smtClean="0">
                <a:solidFill>
                  <a:srgbClr val="FFFF00"/>
                </a:solidFill>
                <a:latin typeface="微軟正黑體" pitchFamily="34" charset="-120"/>
                <a:ea typeface="微軟正黑體" pitchFamily="34" charset="-120"/>
              </a:rPr>
              <a:t>。</a:t>
            </a:r>
            <a:endParaRPr lang="en-US" altLang="zh-TW" sz="2600" b="1" dirty="0" smtClean="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66281991"/>
              </p:ext>
            </p:extLst>
          </p:nvPr>
        </p:nvGraphicFramePr>
        <p:xfrm>
          <a:off x="971600" y="4437112"/>
          <a:ext cx="7488832" cy="904876"/>
        </p:xfrm>
        <a:graphic>
          <a:graphicData uri="http://schemas.openxmlformats.org/drawingml/2006/table">
            <a:tbl>
              <a:tblPr firstRow="1" bandRow="1">
                <a:tableStyleId>{1FECB4D8-DB02-4DC6-A0A2-4F2EBAE1DC90}</a:tableStyleId>
              </a:tblPr>
              <a:tblGrid>
                <a:gridCol w="108012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4392488">
                  <a:extLst>
                    <a:ext uri="{9D8B030D-6E8A-4147-A177-3AD203B41FA5}">
                      <a16:colId xmlns:a16="http://schemas.microsoft.com/office/drawing/2014/main" xmlns="" val="20003"/>
                    </a:ext>
                  </a:extLst>
                </a:gridCol>
              </a:tblGrid>
              <a:tr h="45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種類</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招生學校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名額</a:t>
                      </a:r>
                      <a:endParaRPr lang="zh-TW" altLang="en-US" sz="2000" b="1" dirty="0">
                        <a:latin typeface="微軟正黑體" pitchFamily="34" charset="-120"/>
                        <a:ea typeface="微軟正黑體" pitchFamily="34" charset="-12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運動類別</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0"/>
                  </a:ext>
                </a:extLst>
              </a:tr>
              <a:tr h="452438">
                <a:tc>
                  <a:txBody>
                    <a:bodyPr/>
                    <a:lstStyle/>
                    <a:p>
                      <a:pPr algn="ctr"/>
                      <a:r>
                        <a:rPr lang="zh-TW" altLang="en-US" sz="2000" dirty="0" smtClean="0">
                          <a:latin typeface="微軟正黑體" pitchFamily="34" charset="-120"/>
                          <a:ea typeface="微軟正黑體" pitchFamily="34" charset="-120"/>
                        </a:rPr>
                        <a:t>獨招</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北斗家商</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13</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dirty="0" smtClean="0">
                          <a:latin typeface="微軟正黑體" pitchFamily="34" charset="-120"/>
                          <a:ea typeface="微軟正黑體" pitchFamily="34" charset="-120"/>
                        </a:rPr>
                        <a:t>            空手道、木球、田徑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pic>
        <p:nvPicPr>
          <p:cNvPr id="8" name="圖片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290279" y="260648"/>
            <a:ext cx="8674209" cy="1115452"/>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年身心</a:t>
            </a:r>
            <a:r>
              <a:rPr lang="zh-TW" altLang="en-US" b="1" dirty="0">
                <a:solidFill>
                  <a:schemeClr val="bg1"/>
                </a:solidFill>
                <a:latin typeface="微軟正黑體" pitchFamily="34" charset="-120"/>
                <a:ea typeface="微軟正黑體" pitchFamily="34" charset="-120"/>
              </a:rPr>
              <a:t>障礙適性輔導</a:t>
            </a:r>
            <a:r>
              <a:rPr lang="zh-TW" altLang="en-US" b="1" dirty="0" smtClean="0">
                <a:solidFill>
                  <a:schemeClr val="bg1"/>
                </a:solidFill>
                <a:latin typeface="微軟正黑體" pitchFamily="34" charset="-120"/>
                <a:ea typeface="微軟正黑體" pitchFamily="34" charset="-120"/>
              </a:rPr>
              <a:t>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rgbClr val="FF0000"/>
                  </a:solidFill>
                  <a:latin typeface="微軟正黑體" pitchFamily="34" charset="-120"/>
                  <a:ea typeface="微軟正黑體" pitchFamily="34" charset="-120"/>
                </a:rPr>
                <a:t>特色</a:t>
              </a:r>
            </a:p>
          </p:txBody>
        </p:sp>
      </p:grpSp>
      <p:grpSp>
        <p:nvGrpSpPr>
          <p:cNvPr id="9" name="群組 18"/>
          <p:cNvGrpSpPr/>
          <p:nvPr/>
        </p:nvGrpSpPr>
        <p:grpSpPr>
          <a:xfrm>
            <a:off x="1979712" y="1638662"/>
            <a:ext cx="6984776" cy="2028800"/>
            <a:chOff x="4142812" y="726547"/>
            <a:chExt cx="9085032" cy="1054080"/>
          </a:xfrm>
          <a:scene3d>
            <a:camera prst="orthographicFront"/>
            <a:lightRig rig="threePt" dir="t">
              <a:rot lat="0" lon="0" rev="7500000"/>
            </a:lightRig>
          </a:scene3d>
        </p:grpSpPr>
        <p:sp>
          <p:nvSpPr>
            <p:cNvPr id="10" name="矩形 9"/>
            <p:cNvSpPr/>
            <p:nvPr/>
          </p:nvSpPr>
          <p:spPr>
            <a:xfrm>
              <a:off x="4142812"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不採用會考成績</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保留適性安置名額</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48</a:t>
            </a:fld>
            <a:endParaRPr lang="zh-TW" altLang="en-US">
              <a:solidFill>
                <a:prstClr val="black">
                  <a:tint val="75000"/>
                </a:prstClr>
              </a:solidFill>
            </a:endParaRPr>
          </a:p>
        </p:txBody>
      </p:sp>
      <p:pic>
        <p:nvPicPr>
          <p:cNvPr id="16" name="圖片 1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向上箭號圖說文字 2"/>
          <p:cNvSpPr/>
          <p:nvPr/>
        </p:nvSpPr>
        <p:spPr>
          <a:xfrm>
            <a:off x="2016506" y="3789040"/>
            <a:ext cx="3168352" cy="2088232"/>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smtClean="0">
                <a:latin typeface="微軟正黑體" panose="020B0604030504040204" pitchFamily="34" charset="-120"/>
                <a:ea typeface="微軟正黑體" panose="020B0604030504040204" pitchFamily="34" charset="-120"/>
              </a:rPr>
              <a:t>請洽輔導室</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363989" y="1076105"/>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583108" y="2368196"/>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直升入學</a:t>
            </a:r>
            <a:endParaRPr lang="zh-TW" altLang="en-US" sz="2000" dirty="0">
              <a:latin typeface="微軟正黑體" pitchFamily="34" charset="-120"/>
              <a:ea typeface="微軟正黑體" pitchFamily="34" charset="-120"/>
            </a:endParaRPr>
          </a:p>
        </p:txBody>
      </p:sp>
      <p:sp>
        <p:nvSpPr>
          <p:cNvPr id="8" name="圓角矩形 7"/>
          <p:cNvSpPr/>
          <p:nvPr/>
        </p:nvSpPr>
        <p:spPr>
          <a:xfrm>
            <a:off x="4376635" y="2001876"/>
            <a:ext cx="2499621"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a:t>
            </a:r>
            <a:r>
              <a:rPr lang="zh-TW" altLang="en-US" sz="2400" dirty="0" smtClean="0">
                <a:latin typeface="微軟正黑體" pitchFamily="34" charset="-120"/>
                <a:ea typeface="微軟正黑體" pitchFamily="34" charset="-120"/>
              </a:rPr>
              <a:t>職免試入學</a:t>
            </a:r>
            <a:endParaRPr lang="en-US" altLang="zh-TW" sz="2400" dirty="0" smtClean="0">
              <a:latin typeface="微軟正黑體" pitchFamily="34" charset="-120"/>
              <a:ea typeface="微軟正黑體" pitchFamily="34" charset="-120"/>
            </a:endParaRPr>
          </a:p>
        </p:txBody>
      </p:sp>
      <p:sp>
        <p:nvSpPr>
          <p:cNvPr id="9" name="圓角矩形 8"/>
          <p:cNvSpPr/>
          <p:nvPr/>
        </p:nvSpPr>
        <p:spPr>
          <a:xfrm>
            <a:off x="7080794" y="2001875"/>
            <a:ext cx="1202495"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免試續招</a:t>
            </a:r>
            <a:endParaRPr lang="zh-TW" altLang="en-US" sz="2400" dirty="0">
              <a:latin typeface="微軟正黑體" pitchFamily="34" charset="-120"/>
              <a:ea typeface="微軟正黑體" pitchFamily="34" charset="-120"/>
            </a:endParaRPr>
          </a:p>
        </p:txBody>
      </p:sp>
      <p:sp>
        <p:nvSpPr>
          <p:cNvPr id="10" name="圓角矩形 9"/>
          <p:cNvSpPr/>
          <p:nvPr/>
        </p:nvSpPr>
        <p:spPr>
          <a:xfrm>
            <a:off x="2593329" y="3883656"/>
            <a:ext cx="4194163"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單獨辦理免試招生 </a:t>
            </a:r>
            <a:endParaRPr lang="en-US" altLang="zh-TW" sz="2000" dirty="0" smtClean="0">
              <a:latin typeface="微軟正黑體" pitchFamily="34" charset="-120"/>
              <a:ea typeface="微軟正黑體" pitchFamily="34" charset="-120"/>
            </a:endParaRPr>
          </a:p>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技術型、單科型、進修學校</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606468" y="1926445"/>
            <a:ext cx="774035" cy="3374763"/>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國中教育會考</a:t>
            </a:r>
            <a:endParaRPr lang="zh-TW" altLang="en-US" sz="2400" dirty="0">
              <a:latin typeface="微軟正黑體" pitchFamily="34" charset="-120"/>
              <a:ea typeface="微軟正黑體" pitchFamily="34" charset="-120"/>
            </a:endParaRPr>
          </a:p>
        </p:txBody>
      </p:sp>
      <p:sp>
        <p:nvSpPr>
          <p:cNvPr id="13" name="矩形 12"/>
          <p:cNvSpPr/>
          <p:nvPr/>
        </p:nvSpPr>
        <p:spPr>
          <a:xfrm>
            <a:off x="459712" y="5427340"/>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特色招生甄選入學</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科學班</a:t>
            </a:r>
            <a:r>
              <a:rPr lang="zh-TW" altLang="en-US" dirty="0" smtClean="0">
                <a:latin typeface="微軟正黑體"/>
                <a:ea typeface="微軟正黑體"/>
              </a:rPr>
              <a:t>、藝才班、專業群科、體育班</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5</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6</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7</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8</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2" name="矩形 21"/>
          <p:cNvSpPr/>
          <p:nvPr/>
        </p:nvSpPr>
        <p:spPr>
          <a:xfrm>
            <a:off x="2585677" y="1954429"/>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技優甄審入學</a:t>
            </a:r>
            <a:endParaRPr lang="zh-TW" altLang="en-US" dirty="0">
              <a:latin typeface="微軟正黑體" pitchFamily="34" charset="-120"/>
              <a:ea typeface="微軟正黑體" pitchFamily="34" charset="-120"/>
            </a:endParaRPr>
          </a:p>
        </p:txBody>
      </p:sp>
      <p:sp>
        <p:nvSpPr>
          <p:cNvPr id="6" name="向下箭號圖說文字 5"/>
          <p:cNvSpPr/>
          <p:nvPr/>
        </p:nvSpPr>
        <p:spPr>
          <a:xfrm>
            <a:off x="3607407"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109/06/15</a:t>
            </a:r>
            <a:endParaRPr lang="zh-TW" altLang="en-US" dirty="0">
              <a:latin typeface="Times New Roman" panose="02020603050405020304" pitchFamily="18" charset="0"/>
            </a:endParaRPr>
          </a:p>
        </p:txBody>
      </p:sp>
      <p:sp>
        <p:nvSpPr>
          <p:cNvPr id="28" name="向下箭號圖說文字 27"/>
          <p:cNvSpPr/>
          <p:nvPr/>
        </p:nvSpPr>
        <p:spPr>
          <a:xfrm>
            <a:off x="6084564"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109/07/10</a:t>
            </a:r>
            <a:endParaRPr lang="zh-TW" altLang="en-US" dirty="0">
              <a:latin typeface="Times New Roman" panose="02020603050405020304" pitchFamily="18" charset="0"/>
            </a:endParaRPr>
          </a:p>
        </p:txBody>
      </p:sp>
      <p:sp>
        <p:nvSpPr>
          <p:cNvPr id="29" name="向下箭號圖說文字 28"/>
          <p:cNvSpPr/>
          <p:nvPr/>
        </p:nvSpPr>
        <p:spPr>
          <a:xfrm>
            <a:off x="7735125" y="1265557"/>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109/07/28</a:t>
            </a:r>
            <a:endParaRPr lang="zh-TW" altLang="en-US" dirty="0">
              <a:latin typeface="Times New Roman" panose="02020603050405020304" pitchFamily="18" charset="0"/>
            </a:endParaRPr>
          </a:p>
        </p:txBody>
      </p:sp>
      <p:sp>
        <p:nvSpPr>
          <p:cNvPr id="23" name="矩形 22"/>
          <p:cNvSpPr/>
          <p:nvPr/>
        </p:nvSpPr>
        <p:spPr>
          <a:xfrm>
            <a:off x="2612572" y="3345697"/>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實用技能學程</a:t>
            </a:r>
            <a:endParaRPr lang="zh-TW" altLang="en-US" dirty="0">
              <a:latin typeface="微軟正黑體" pitchFamily="34" charset="-120"/>
              <a:ea typeface="微軟正黑體" pitchFamily="34" charset="-120"/>
            </a:endParaRP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年彰化區適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管道時程表</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400639"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五專免試入學</a:t>
            </a:r>
            <a:endParaRPr lang="en-US" altLang="zh-TW" sz="2400" dirty="0" smtClean="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3-4</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26" name="圓角矩形 25"/>
          <p:cNvSpPr/>
          <p:nvPr/>
        </p:nvSpPr>
        <p:spPr>
          <a:xfrm>
            <a:off x="2583107" y="2804267"/>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高中職優免入學</a:t>
            </a:r>
            <a:endParaRPr lang="zh-TW" altLang="en-US" sz="1600" b="1" dirty="0">
              <a:latin typeface="微軟正黑體" pitchFamily="34" charset="-120"/>
              <a:ea typeface="微軟正黑體" pitchFamily="34" charset="-120"/>
            </a:endParaRP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五專優免入學</a:t>
            </a:r>
            <a:endParaRPr lang="zh-TW" altLang="en-US" sz="1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6102939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2461416" y="3284984"/>
            <a:ext cx="4339650"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教育會考說明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94773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smtClean="0">
                <a:solidFill>
                  <a:srgbClr val="0000FF"/>
                </a:solidFill>
                <a:latin typeface="微軟正黑體" panose="020B0604030504040204" pitchFamily="34" charset="-120"/>
                <a:ea typeface="微軟正黑體" panose="020B0604030504040204" pitchFamily="34" charset="-120"/>
              </a:rPr>
              <a:t>10</a:t>
            </a:r>
            <a:r>
              <a:rPr lang="en-US" altLang="zh-TW" sz="6000" b="1" dirty="0">
                <a:solidFill>
                  <a:srgbClr val="0000FF"/>
                </a:solidFill>
                <a:latin typeface="微軟正黑體" panose="020B0604030504040204" pitchFamily="34" charset="-120"/>
                <a:ea typeface="微軟正黑體" panose="020B0604030504040204" pitchFamily="34" charset="-120"/>
              </a:rPr>
              <a:t>9</a:t>
            </a:r>
            <a:r>
              <a:rPr lang="zh-TW" altLang="zh-TW" sz="6000" b="1" dirty="0" smtClean="0">
                <a:solidFill>
                  <a:srgbClr val="0000FF"/>
                </a:solidFill>
                <a:latin typeface="微軟正黑體" panose="020B0604030504040204" pitchFamily="34" charset="-120"/>
                <a:ea typeface="微軟正黑體" panose="020B0604030504040204" pitchFamily="34" charset="-120"/>
              </a:rPr>
              <a:t>學年度</a:t>
            </a:r>
            <a:r>
              <a:rPr lang="en-US" altLang="zh-TW" sz="6000" b="1" dirty="0" smtClean="0">
                <a:solidFill>
                  <a:srgbClr val="0000FF"/>
                </a:solidFill>
                <a:latin typeface="微軟正黑體" panose="020B0604030504040204" pitchFamily="34" charset="-120"/>
                <a:ea typeface="微軟正黑體" panose="020B0604030504040204" pitchFamily="34" charset="-120"/>
              </a:rPr>
              <a:t/>
            </a:r>
            <a:br>
              <a:rPr lang="en-US" altLang="zh-TW" sz="6000" b="1" dirty="0" smtClean="0">
                <a:solidFill>
                  <a:srgbClr val="0000FF"/>
                </a:solidFill>
                <a:latin typeface="微軟正黑體" panose="020B0604030504040204" pitchFamily="34" charset="-120"/>
                <a:ea typeface="微軟正黑體" panose="020B0604030504040204" pitchFamily="34" charset="-120"/>
              </a:rPr>
            </a:br>
            <a:r>
              <a:rPr lang="zh-TW" altLang="en-US" sz="6000" b="1" dirty="0" smtClean="0">
                <a:solidFill>
                  <a:srgbClr val="0000FF"/>
                </a:solidFill>
                <a:latin typeface="微軟正黑體" panose="020B0604030504040204" pitchFamily="34" charset="-120"/>
                <a:ea typeface="微軟正黑體" panose="020B0604030504040204" pitchFamily="34" charset="-120"/>
              </a:rPr>
              <a:t>五專</a:t>
            </a:r>
            <a:r>
              <a:rPr lang="zh-TW" altLang="zh-TW" sz="6000" b="1" dirty="0">
                <a:solidFill>
                  <a:srgbClr val="0000FF"/>
                </a:solidFill>
                <a:latin typeface="微軟正黑體" panose="020B0604030504040204" pitchFamily="34" charset="-120"/>
                <a:ea typeface="微軟正黑體" panose="020B0604030504040204" pitchFamily="34" charset="-120"/>
              </a:rPr>
              <a:t>適性入學管道</a:t>
            </a:r>
            <a:endParaRPr lang="zh-TW" altLang="en-US" sz="6000" b="1" dirty="0">
              <a:solidFill>
                <a:srgbClr val="0000FF"/>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優先免試、</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免試入學、特色招生</a:t>
            </a:r>
            <a:r>
              <a:rPr lang="en-US" altLang="zh-TW" sz="24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甄選入學</a:t>
            </a:r>
            <a:endParaRPr lang="zh-TW" altLang="en-US" sz="2400" b="1" dirty="0" smtClean="0">
              <a:solidFill>
                <a:srgbClr val="000066"/>
              </a:solidFill>
              <a:latin typeface="微軟正黑體" panose="020B0604030504040204" pitchFamily="34" charset="-120"/>
              <a:ea typeface="微軟正黑體" panose="020B0604030504040204" pitchFamily="34" charset="-120"/>
            </a:endParaRPr>
          </a:p>
        </p:txBody>
      </p:sp>
      <p:pic>
        <p:nvPicPr>
          <p:cNvPr id="4" name="圖片 1"/>
          <p:cNvPicPr>
            <a:picLocks noChangeAspect="1"/>
          </p:cNvPicPr>
          <p:nvPr/>
        </p:nvPicPr>
        <p:blipFill>
          <a:blip r:embed="rId2"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50</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260648"/>
            <a:ext cx="8244000" cy="93610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3753387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2322" y="4835698"/>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47352" y="5271806"/>
            <a:ext cx="2990322" cy="830997"/>
          </a:xfrm>
          <a:prstGeom prst="rect">
            <a:avLst/>
          </a:prstGeom>
          <a:solidFill>
            <a:srgbClr val="FFFF00"/>
          </a:solidFill>
          <a:ln w="25400">
            <a:solidFill>
              <a:schemeClr val="accent1"/>
            </a:solidFill>
          </a:ln>
        </p:spPr>
        <p:txBody>
          <a:bodyPr wrap="square" rtlCol="0">
            <a:spAutoFit/>
          </a:bodyPr>
          <a:lstStyle/>
          <a:p>
            <a:pPr algn="ctr"/>
            <a:r>
              <a:rPr lang="zh-TW" altLang="en-US" sz="2400" b="1" dirty="0" smtClean="0">
                <a:solidFill>
                  <a:srgbClr val="0070C0"/>
                </a:solidFill>
                <a:latin typeface="微軟正黑體" panose="020B0604030504040204" pitchFamily="34" charset="-120"/>
                <a:ea typeface="微軟正黑體" panose="020B0604030504040204" pitchFamily="34" charset="-120"/>
              </a:rPr>
              <a:t>招生名額</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algn="ctr"/>
            <a:r>
              <a:rPr lang="en-US" altLang="zh-TW" sz="2400" b="1" dirty="0" smtClean="0">
                <a:solidFill>
                  <a:srgbClr val="FF0000"/>
                </a:solidFill>
                <a:latin typeface="微軟正黑體" panose="020B0604030504040204" pitchFamily="34" charset="-120"/>
                <a:ea typeface="微軟正黑體" panose="020B0604030504040204" pitchFamily="34" charset="-120"/>
              </a:rPr>
              <a:t>46</a:t>
            </a:r>
            <a:r>
              <a:rPr lang="zh-TW" altLang="en-US" sz="2400" b="1" dirty="0" smtClean="0">
                <a:solidFill>
                  <a:srgbClr val="0070C0"/>
                </a:solidFill>
                <a:latin typeface="微軟正黑體" panose="020B0604030504040204" pitchFamily="34" charset="-120"/>
                <a:ea typeface="微軟正黑體" panose="020B0604030504040204" pitchFamily="34" charset="-120"/>
              </a:rPr>
              <a:t>校、</a:t>
            </a:r>
            <a:r>
              <a:rPr lang="en-US" altLang="zh-TW" sz="2400" b="1" dirty="0" smtClean="0">
                <a:solidFill>
                  <a:srgbClr val="FF0000"/>
                </a:solidFill>
                <a:latin typeface="微軟正黑體" panose="020B0604030504040204" pitchFamily="34" charset="-120"/>
                <a:ea typeface="微軟正黑體" panose="020B0604030504040204" pitchFamily="34" charset="-120"/>
              </a:rPr>
              <a:t>9463</a:t>
            </a:r>
            <a:r>
              <a:rPr lang="zh-TW" altLang="en-US" sz="2400" b="1" dirty="0" smtClean="0">
                <a:solidFill>
                  <a:srgbClr val="0070C0"/>
                </a:solidFill>
                <a:latin typeface="微軟正黑體" panose="020B0604030504040204" pitchFamily="34" charset="-120"/>
                <a:ea typeface="微軟正黑體" panose="020B0604030504040204" pitchFamily="34" charset="-120"/>
              </a:rPr>
              <a:t>人</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3757440026"/>
              </p:ext>
            </p:extLst>
          </p:nvPr>
        </p:nvGraphicFramePr>
        <p:xfrm>
          <a:off x="226546" y="616009"/>
          <a:ext cx="8784975" cy="6270177"/>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xmlns="" val="20000"/>
                    </a:ext>
                  </a:extLst>
                </a:gridCol>
                <a:gridCol w="674923">
                  <a:extLst>
                    <a:ext uri="{9D8B030D-6E8A-4147-A177-3AD203B41FA5}">
                      <a16:colId xmlns:a16="http://schemas.microsoft.com/office/drawing/2014/main" xmlns="" val="20001"/>
                    </a:ext>
                  </a:extLst>
                </a:gridCol>
                <a:gridCol w="558335">
                  <a:extLst>
                    <a:ext uri="{9D8B030D-6E8A-4147-A177-3AD203B41FA5}">
                      <a16:colId xmlns:a16="http://schemas.microsoft.com/office/drawing/2014/main" xmlns="" val="20002"/>
                    </a:ext>
                  </a:extLst>
                </a:gridCol>
                <a:gridCol w="557991">
                  <a:extLst>
                    <a:ext uri="{9D8B030D-6E8A-4147-A177-3AD203B41FA5}">
                      <a16:colId xmlns:a16="http://schemas.microsoft.com/office/drawing/2014/main" xmlns="" val="20003"/>
                    </a:ext>
                  </a:extLst>
                </a:gridCol>
                <a:gridCol w="5960640">
                  <a:extLst>
                    <a:ext uri="{9D8B030D-6E8A-4147-A177-3AD203B41FA5}">
                      <a16:colId xmlns:a16="http://schemas.microsoft.com/office/drawing/2014/main" xmlns="" val="20004"/>
                    </a:ext>
                  </a:extLst>
                </a:gridCol>
              </a:tblGrid>
              <a:tr h="335455">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項目</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採計項目</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說明</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836985">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7681">
                <a:tc rowSpan="2">
                  <a:txBody>
                    <a:bodyPr/>
                    <a:lstStyle/>
                    <a:p>
                      <a:pPr marL="0" indent="0" algn="l"/>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技藝</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弱勢</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57438">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均衡</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37484">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國中</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48926">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寫作</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
        <p:nvSpPr>
          <p:cNvPr id="6" name="標題 1"/>
          <p:cNvSpPr txBox="1">
            <a:spLocks/>
          </p:cNvSpPr>
          <p:nvPr/>
        </p:nvSpPr>
        <p:spPr bwMode="auto">
          <a:xfrm>
            <a:off x="251520" y="116632"/>
            <a:ext cx="8784976" cy="468052"/>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68874"/>
              </p:ext>
            </p:extLst>
          </p:nvPr>
        </p:nvGraphicFramePr>
        <p:xfrm>
          <a:off x="457200" y="1340767"/>
          <a:ext cx="8229600" cy="5390682"/>
        </p:xfrm>
        <a:graphic>
          <a:graphicData uri="http://schemas.openxmlformats.org/drawingml/2006/table">
            <a:tbl>
              <a:tblPr firstRow="1" firstCol="1" bandRow="1">
                <a:tableStyleId>{5C22544A-7EE6-4342-B048-85BDC9FD1C3A}</a:tableStyleId>
              </a:tblPr>
              <a:tblGrid>
                <a:gridCol w="1234440">
                  <a:extLst>
                    <a:ext uri="{9D8B030D-6E8A-4147-A177-3AD203B41FA5}">
                      <a16:colId xmlns:a16="http://schemas.microsoft.com/office/drawing/2014/main" xmlns="" val="20000"/>
                    </a:ext>
                  </a:extLst>
                </a:gridCol>
                <a:gridCol w="6995160">
                  <a:extLst>
                    <a:ext uri="{9D8B030D-6E8A-4147-A177-3AD203B41FA5}">
                      <a16:colId xmlns:a16="http://schemas.microsoft.com/office/drawing/2014/main" xmlns="" val="20001"/>
                    </a:ext>
                  </a:extLst>
                </a:gridCol>
              </a:tblGrid>
              <a:tr h="648073">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項目</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600" b="1" kern="0" dirty="0">
                          <a:effectLst/>
                          <a:latin typeface="微軟正黑體" panose="020B0604030504040204" pitchFamily="34" charset="-120"/>
                          <a:ea typeface="微軟正黑體" panose="020B0604030504040204" pitchFamily="34" charset="-120"/>
                        </a:rPr>
                        <a:t>說　　明</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0"/>
                  </a:ext>
                </a:extLst>
              </a:tr>
              <a:tr h="1080120">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招生</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名額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sz="2600" b="1" u="sng" kern="0" dirty="0" smtClean="0">
                          <a:effectLst/>
                          <a:latin typeface="微軟正黑體" panose="020B0604030504040204" pitchFamily="34" charset="-120"/>
                          <a:ea typeface="微軟正黑體" panose="020B0604030504040204" pitchFamily="34" charset="-120"/>
                        </a:rPr>
                        <a:t>10</a:t>
                      </a:r>
                      <a:r>
                        <a:rPr lang="en-US" altLang="zh-TW" sz="2600" b="1" u="sng" kern="0" dirty="0" smtClean="0">
                          <a:effectLst/>
                          <a:latin typeface="微軟正黑體" panose="020B0604030504040204" pitchFamily="34" charset="-120"/>
                          <a:ea typeface="微軟正黑體" panose="020B0604030504040204" pitchFamily="34" charset="-120"/>
                        </a:rPr>
                        <a:t>9</a:t>
                      </a:r>
                      <a:r>
                        <a:rPr lang="zh-TW" sz="2600" b="1" u="sng" kern="0" dirty="0" smtClean="0">
                          <a:effectLst/>
                          <a:latin typeface="微軟正黑體" panose="020B0604030504040204" pitchFamily="34" charset="-120"/>
                          <a:ea typeface="微軟正黑體" panose="020B0604030504040204" pitchFamily="34" charset="-120"/>
                        </a:rPr>
                        <a:t>學年度總</a:t>
                      </a:r>
                      <a:r>
                        <a:rPr lang="zh-TW" sz="2600" b="1" u="sng" kern="0" dirty="0">
                          <a:effectLst/>
                          <a:latin typeface="微軟正黑體" panose="020B0604030504040204" pitchFamily="34" charset="-120"/>
                          <a:ea typeface="微軟正黑體" panose="020B0604030504040204" pitchFamily="34" charset="-120"/>
                        </a:rPr>
                        <a:t>招生名額</a:t>
                      </a:r>
                      <a:r>
                        <a:rPr lang="zh-TW" sz="2600" b="1" u="sng" kern="0" dirty="0" smtClean="0">
                          <a:effectLst/>
                          <a:latin typeface="微軟正黑體" panose="020B0604030504040204" pitchFamily="34" charset="-120"/>
                          <a:ea typeface="微軟正黑體" panose="020B0604030504040204" pitchFamily="34" charset="-120"/>
                        </a:rPr>
                        <a:t>共</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46</a:t>
                      </a:r>
                      <a:r>
                        <a:rPr lang="zh-TW" altLang="en-US" sz="2600" b="1" u="sng" kern="0" dirty="0" smtClean="0">
                          <a:effectLst/>
                          <a:latin typeface="微軟正黑體" panose="020B0604030504040204" pitchFamily="34" charset="-120"/>
                          <a:ea typeface="微軟正黑體" panose="020B0604030504040204" pitchFamily="34" charset="-120"/>
                        </a:rPr>
                        <a:t>校，約</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8155</a:t>
                      </a:r>
                      <a:r>
                        <a:rPr lang="zh-TW" altLang="en-US" sz="2600" b="1" u="sng" kern="0" dirty="0" smtClean="0">
                          <a:effectLst/>
                          <a:latin typeface="微軟正黑體" panose="020B0604030504040204" pitchFamily="34" charset="-120"/>
                          <a:ea typeface="微軟正黑體" panose="020B0604030504040204" pitchFamily="34" charset="-120"/>
                        </a:rPr>
                        <a:t>名</a:t>
                      </a:r>
                      <a:r>
                        <a:rPr lang="zh-TW" sz="2600" b="1" u="sng" kern="0" dirty="0" smtClean="0">
                          <a:effectLst/>
                          <a:latin typeface="微軟正黑體" panose="020B0604030504040204" pitchFamily="34" charset="-120"/>
                          <a:ea typeface="微軟正黑體" panose="020B0604030504040204" pitchFamily="34" charset="-120"/>
                        </a:rPr>
                        <a:t>。</a:t>
                      </a:r>
                      <a:r>
                        <a:rPr lang="en-US" altLang="zh-TW" sz="2600" b="1" u="sng" kern="0" dirty="0" smtClean="0">
                          <a:effectLst/>
                          <a:latin typeface="微軟正黑體" panose="020B0604030504040204" pitchFamily="34" charset="-120"/>
                          <a:ea typeface="微軟正黑體" panose="020B0604030504040204" pitchFamily="34" charset="-120"/>
                        </a:rPr>
                        <a:t/>
                      </a:r>
                      <a:br>
                        <a:rPr lang="en-US" altLang="zh-TW" sz="2600" b="1" u="sng" kern="0" dirty="0" smtClean="0">
                          <a:effectLst/>
                          <a:latin typeface="微軟正黑體" panose="020B0604030504040204" pitchFamily="34" charset="-120"/>
                          <a:ea typeface="微軟正黑體" panose="020B0604030504040204" pitchFamily="34" charset="-120"/>
                        </a:rPr>
                      </a:br>
                      <a:r>
                        <a:rPr lang="en-US" altLang="zh-TW" sz="2600" b="1" u="sng" kern="0" dirty="0" smtClean="0">
                          <a:solidFill>
                            <a:srgbClr val="FF6600"/>
                          </a:solidFill>
                          <a:effectLst/>
                          <a:latin typeface="微軟正黑體" panose="020B0604030504040204" pitchFamily="34" charset="-120"/>
                          <a:ea typeface="微軟正黑體" panose="020B0604030504040204" pitchFamily="34" charset="-120"/>
                        </a:rPr>
                        <a:t>https://www.jctv.ntut.edu.tw/nenter5/</a:t>
                      </a:r>
                      <a:endParaRPr lang="zh-TW" sz="2600" b="1" u="sng" kern="100" dirty="0">
                        <a:solidFill>
                          <a:srgbClr val="FF6600"/>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1"/>
                  </a:ext>
                </a:extLst>
              </a:tr>
              <a:tr h="1259647">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實施</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範圍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分</a:t>
                      </a:r>
                      <a:r>
                        <a:rPr lang="zh-TW" sz="2600" b="1" kern="0" dirty="0">
                          <a:effectLst/>
                          <a:latin typeface="微軟正黑體" panose="020B0604030504040204" pitchFamily="34" charset="-120"/>
                          <a:ea typeface="微軟正黑體" panose="020B0604030504040204" pitchFamily="34" charset="-120"/>
                        </a:rPr>
                        <a:t>北、中、南</a:t>
                      </a:r>
                      <a:r>
                        <a:rPr lang="en-US" sz="2600" b="1" kern="0" dirty="0">
                          <a:effectLst/>
                          <a:latin typeface="微軟正黑體" panose="020B0604030504040204" pitchFamily="34" charset="-120"/>
                          <a:ea typeface="微軟正黑體" panose="020B0604030504040204" pitchFamily="34" charset="-120"/>
                        </a:rPr>
                        <a:t>3</a:t>
                      </a:r>
                      <a:r>
                        <a:rPr lang="zh-TW" sz="2600" b="1" kern="0" dirty="0">
                          <a:effectLst/>
                          <a:latin typeface="微軟正黑體" panose="020B0604030504040204" pitchFamily="34" charset="-120"/>
                          <a:ea typeface="微軟正黑體" panose="020B0604030504040204" pitchFamily="34" charset="-120"/>
                        </a:rPr>
                        <a:t>個招生</a:t>
                      </a:r>
                      <a:r>
                        <a:rPr lang="zh-TW" sz="2600" b="1" kern="0" dirty="0" smtClean="0">
                          <a:effectLst/>
                          <a:latin typeface="微軟正黑體" panose="020B0604030504040204" pitchFamily="34" charset="-120"/>
                          <a:ea typeface="微軟正黑體" panose="020B0604030504040204" pitchFamily="34" charset="-120"/>
                        </a:rPr>
                        <a:t>區</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不</a:t>
                      </a:r>
                      <a:r>
                        <a:rPr lang="zh-TW" sz="2600" b="1" kern="0" dirty="0">
                          <a:effectLst/>
                          <a:latin typeface="微軟正黑體" panose="020B0604030504040204" pitchFamily="34" charset="-120"/>
                          <a:ea typeface="微軟正黑體" panose="020B0604030504040204" pitchFamily="34" charset="-120"/>
                        </a:rPr>
                        <a:t>限原就讀國中地點</a:t>
                      </a:r>
                      <a:r>
                        <a:rPr lang="zh-TW" sz="2600" b="1" kern="0" dirty="0" smtClean="0">
                          <a:effectLst/>
                          <a:latin typeface="微軟正黑體" panose="020B0604030504040204" pitchFamily="34" charset="-120"/>
                          <a:ea typeface="微軟正黑體" panose="020B0604030504040204" pitchFamily="34" charset="-120"/>
                        </a:rPr>
                        <a:t>，可</a:t>
                      </a:r>
                      <a:r>
                        <a:rPr lang="zh-TW" sz="2600" b="1" kern="0" dirty="0">
                          <a:effectLst/>
                          <a:latin typeface="微軟正黑體" panose="020B0604030504040204" pitchFamily="34" charset="-120"/>
                          <a:ea typeface="微軟正黑體" panose="020B0604030504040204" pitchFamily="34" charset="-120"/>
                        </a:rPr>
                        <a:t>向北、中、</a:t>
                      </a:r>
                      <a:r>
                        <a:rPr lang="zh-TW" sz="2600" b="1" kern="0" dirty="0" smtClean="0">
                          <a:effectLst/>
                          <a:latin typeface="微軟正黑體" panose="020B0604030504040204" pitchFamily="34" charset="-120"/>
                          <a:ea typeface="微軟正黑體" panose="020B0604030504040204" pitchFamily="34" charset="-120"/>
                        </a:rPr>
                        <a:t>南報名</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solidFill>
                            <a:srgbClr val="FF0000"/>
                          </a:solidFill>
                          <a:effectLst/>
                          <a:latin typeface="微軟正黑體" panose="020B0604030504040204" pitchFamily="34" charset="-120"/>
                          <a:ea typeface="微軟正黑體" panose="020B0604030504040204" pitchFamily="34" charset="-120"/>
                        </a:rPr>
                        <a:t>各</a:t>
                      </a:r>
                      <a:r>
                        <a:rPr lang="zh-TW" sz="2600" b="1" kern="0" dirty="0">
                          <a:solidFill>
                            <a:srgbClr val="FF0000"/>
                          </a:solidFill>
                          <a:effectLst/>
                          <a:latin typeface="微軟正黑體" panose="020B0604030504040204" pitchFamily="34" charset="-120"/>
                          <a:ea typeface="微軟正黑體" panose="020B0604030504040204" pitchFamily="34" charset="-120"/>
                        </a:rPr>
                        <a:t>區限擇一五專招生學校提出申請</a:t>
                      </a:r>
                      <a:r>
                        <a:rPr lang="zh-TW"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2"/>
                  </a:ext>
                </a:extLst>
              </a:tr>
              <a:tr h="2317409">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方式</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依</a:t>
                      </a:r>
                      <a:r>
                        <a:rPr lang="zh-TW" sz="2600" b="1" kern="0" dirty="0">
                          <a:effectLst/>
                          <a:latin typeface="微軟正黑體" panose="020B0604030504040204" pitchFamily="34" charset="-120"/>
                          <a:ea typeface="微軟正黑體" panose="020B0604030504040204" pitchFamily="34" charset="-120"/>
                        </a:rPr>
                        <a:t>報名學校規定</a:t>
                      </a:r>
                      <a:r>
                        <a:rPr lang="zh-TW" sz="2600" b="1" kern="0" dirty="0" smtClean="0">
                          <a:effectLst/>
                          <a:latin typeface="微軟正黑體" panose="020B0604030504040204" pitchFamily="34" charset="-120"/>
                          <a:ea typeface="微軟正黑體" panose="020B0604030504040204" pitchFamily="34" charset="-120"/>
                        </a:rPr>
                        <a:t>參加</a:t>
                      </a:r>
                      <a:r>
                        <a:rPr lang="zh-TW" altLang="en-US" sz="2600" b="1" kern="0" dirty="0" smtClean="0">
                          <a:effectLst/>
                          <a:latin typeface="微軟正黑體" panose="020B0604030504040204" pitchFamily="34" charset="-120"/>
                          <a:ea typeface="微軟正黑體" panose="020B0604030504040204" pitchFamily="34" charset="-120"/>
                        </a:rPr>
                        <a:t>，</a:t>
                      </a:r>
                      <a:r>
                        <a:rPr lang="zh-TW" altLang="en-US" sz="2600" b="1" kern="0" dirty="0" smtClean="0">
                          <a:solidFill>
                            <a:srgbClr val="FF0000"/>
                          </a:solidFill>
                          <a:effectLst/>
                          <a:latin typeface="微軟正黑體" panose="020B0604030504040204" pitchFamily="34" charset="-120"/>
                          <a:ea typeface="微軟正黑體" panose="020B0604030504040204" pitchFamily="34" charset="-120"/>
                        </a:rPr>
                        <a:t>僅能一校</a:t>
                      </a:r>
                      <a:r>
                        <a:rPr lang="zh-TW" sz="2600" b="1" kern="0" dirty="0" smtClean="0">
                          <a:solidFill>
                            <a:srgbClr val="FF0000"/>
                          </a:solidFill>
                          <a:effectLst/>
                          <a:latin typeface="微軟正黑體" panose="020B0604030504040204" pitchFamily="34" charset="-120"/>
                          <a:ea typeface="微軟正黑體" panose="020B0604030504040204" pitchFamily="34" charset="-120"/>
                        </a:rPr>
                        <a:t>現場</a:t>
                      </a:r>
                      <a:r>
                        <a:rPr lang="zh-TW" sz="2600" b="1" kern="0" dirty="0">
                          <a:solidFill>
                            <a:srgbClr val="FF0000"/>
                          </a:solidFill>
                          <a:effectLst/>
                          <a:latin typeface="微軟正黑體" panose="020B0604030504040204" pitchFamily="34" charset="-120"/>
                          <a:ea typeface="微軟正黑體" panose="020B0604030504040204" pitchFamily="34" charset="-120"/>
                        </a:rPr>
                        <a:t>登記分發</a:t>
                      </a:r>
                      <a:r>
                        <a:rPr lang="zh-TW" sz="2600" b="1" kern="0" dirty="0" smtClean="0">
                          <a:solidFill>
                            <a:srgbClr val="FF0000"/>
                          </a:solidFill>
                          <a:effectLst/>
                          <a:latin typeface="微軟正黑體" panose="020B0604030504040204" pitchFamily="34" charset="-120"/>
                          <a:ea typeface="微軟正黑體" panose="020B0604030504040204" pitchFamily="34" charset="-120"/>
                        </a:rPr>
                        <a:t>報到</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若</a:t>
                      </a:r>
                      <a:r>
                        <a:rPr lang="zh-TW" sz="2600" b="1" kern="0" dirty="0">
                          <a:effectLst/>
                          <a:latin typeface="微軟正黑體" panose="020B0604030504040204" pitchFamily="34" charset="-120"/>
                          <a:ea typeface="微軟正黑體" panose="020B0604030504040204" pitchFamily="34" charset="-120"/>
                        </a:rPr>
                        <a:t>報名人數少於學校科組招生名額則全額</a:t>
                      </a: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報名</a:t>
                      </a:r>
                      <a:r>
                        <a:rPr lang="zh-TW" sz="2600" b="1" kern="0" dirty="0">
                          <a:effectLst/>
                          <a:latin typeface="微軟正黑體" panose="020B0604030504040204" pitchFamily="34" charset="-120"/>
                          <a:ea typeface="微軟正黑體" panose="020B0604030504040204" pitchFamily="34" charset="-120"/>
                        </a:rPr>
                        <a:t>人數</a:t>
                      </a:r>
                      <a:r>
                        <a:rPr lang="zh-TW" sz="2600" b="1" kern="0" dirty="0" smtClean="0">
                          <a:effectLst/>
                          <a:latin typeface="微軟正黑體" panose="020B0604030504040204" pitchFamily="34" charset="-120"/>
                          <a:ea typeface="微軟正黑體" panose="020B0604030504040204" pitchFamily="34" charset="-120"/>
                        </a:rPr>
                        <a:t>多於</a:t>
                      </a:r>
                      <a:r>
                        <a:rPr lang="zh-TW" altLang="en-US" sz="2600" b="1" kern="0" dirty="0" smtClean="0">
                          <a:effectLst/>
                          <a:latin typeface="微軟正黑體" panose="020B0604030504040204" pitchFamily="34" charset="-120"/>
                          <a:ea typeface="微軟正黑體" panose="020B0604030504040204" pitchFamily="34" charset="-120"/>
                        </a:rPr>
                        <a:t>核定</a:t>
                      </a:r>
                      <a:r>
                        <a:rPr lang="zh-TW" sz="2600" b="1" kern="0" dirty="0" smtClean="0">
                          <a:effectLst/>
                          <a:latin typeface="微軟正黑體" panose="020B0604030504040204" pitchFamily="34" charset="-120"/>
                          <a:ea typeface="微軟正黑體" panose="020B0604030504040204" pitchFamily="34" charset="-120"/>
                        </a:rPr>
                        <a:t>招生</a:t>
                      </a:r>
                      <a:r>
                        <a:rPr lang="zh-TW" sz="2600" b="1" kern="0" dirty="0">
                          <a:effectLst/>
                          <a:latin typeface="微軟正黑體" panose="020B0604030504040204" pitchFamily="34" charset="-120"/>
                          <a:ea typeface="微軟正黑體" panose="020B0604030504040204" pitchFamily="34" charset="-120"/>
                        </a:rPr>
                        <a:t>名額則依據</a:t>
                      </a:r>
                      <a:r>
                        <a:rPr lang="zh-TW" sz="26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600" b="1" kern="0" dirty="0">
                          <a:effectLst/>
                          <a:latin typeface="微軟正黑體" panose="020B0604030504040204" pitchFamily="34" charset="-120"/>
                          <a:ea typeface="微軟正黑體" panose="020B0604030504040204" pitchFamily="34" charset="-120"/>
                        </a:rPr>
                        <a:t>進行比序，以積分高低作為分發依據。</a:t>
                      </a:r>
                      <a:r>
                        <a:rPr lang="en-US" sz="2600" b="1" kern="0" dirty="0">
                          <a:effectLst/>
                          <a:latin typeface="微軟正黑體" panose="020B0604030504040204" pitchFamily="34" charset="-120"/>
                          <a:ea typeface="微軟正黑體" panose="020B0604030504040204" pitchFamily="34" charset="-120"/>
                        </a:rPr>
                        <a:t>(</a:t>
                      </a:r>
                      <a:r>
                        <a:rPr lang="zh-TW" sz="2600" b="1" kern="0" dirty="0">
                          <a:effectLst/>
                          <a:latin typeface="微軟正黑體" panose="020B0604030504040204" pitchFamily="34" charset="-120"/>
                          <a:ea typeface="微軟正黑體" panose="020B0604030504040204" pitchFamily="34" charset="-120"/>
                        </a:rPr>
                        <a:t>採</a:t>
                      </a:r>
                      <a:r>
                        <a:rPr lang="zh-TW" sz="2600" b="1" kern="0" dirty="0">
                          <a:solidFill>
                            <a:srgbClr val="FF0000"/>
                          </a:solidFill>
                          <a:effectLst/>
                          <a:latin typeface="微軟正黑體" panose="020B0604030504040204" pitchFamily="34" charset="-120"/>
                          <a:ea typeface="微軟正黑體" panose="020B0604030504040204" pitchFamily="34" charset="-120"/>
                        </a:rPr>
                        <a:t>現場撕榜方式分發</a:t>
                      </a:r>
                      <a:r>
                        <a:rPr lang="en-US"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3"/>
                  </a:ext>
                </a:extLst>
              </a:tr>
            </a:tbl>
          </a:graphicData>
        </a:graphic>
      </p:graphicFrame>
      <p:sp>
        <p:nvSpPr>
          <p:cNvPr id="4"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53</a:t>
            </a:fld>
            <a:endParaRPr lang="zh-TW" altLang="en-US">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2"/>
              </a:buBlip>
            </a:pPr>
            <a:endParaRPr lang="zh-TW" altLang="en-US" smtClean="0"/>
          </a:p>
        </p:txBody>
      </p:sp>
      <p:graphicFrame>
        <p:nvGraphicFramePr>
          <p:cNvPr id="8" name="Group 61"/>
          <p:cNvGraphicFramePr>
            <a:graphicFrameLocks/>
          </p:cNvGraphicFramePr>
          <p:nvPr>
            <p:extLst>
              <p:ext uri="{D42A27DB-BD31-4B8C-83A1-F6EECF244321}">
                <p14:modId xmlns:p14="http://schemas.microsoft.com/office/powerpoint/2010/main" val="4063823062"/>
              </p:ext>
            </p:extLst>
          </p:nvPr>
        </p:nvGraphicFramePr>
        <p:xfrm>
          <a:off x="250825" y="1196752"/>
          <a:ext cx="8713663" cy="5524277"/>
        </p:xfrm>
        <a:graphic>
          <a:graphicData uri="http://schemas.openxmlformats.org/drawingml/2006/table">
            <a:tbl>
              <a:tblPr/>
              <a:tblGrid>
                <a:gridCol w="1296839">
                  <a:extLst>
                    <a:ext uri="{9D8B030D-6E8A-4147-A177-3AD203B41FA5}">
                      <a16:colId xmlns:a16="http://schemas.microsoft.com/office/drawing/2014/main" xmlns="" val="20000"/>
                    </a:ext>
                  </a:extLst>
                </a:gridCol>
                <a:gridCol w="6192688">
                  <a:extLst>
                    <a:ext uri="{9D8B030D-6E8A-4147-A177-3AD203B41FA5}">
                      <a16:colId xmlns:a16="http://schemas.microsoft.com/office/drawing/2014/main" xmlns="" val="20001"/>
                    </a:ext>
                  </a:extLst>
                </a:gridCol>
                <a:gridCol w="575948">
                  <a:extLst>
                    <a:ext uri="{9D8B030D-6E8A-4147-A177-3AD203B41FA5}">
                      <a16:colId xmlns:a16="http://schemas.microsoft.com/office/drawing/2014/main" xmlns="" val="20002"/>
                    </a:ext>
                  </a:extLst>
                </a:gridCol>
                <a:gridCol w="648188">
                  <a:extLst>
                    <a:ext uri="{9D8B030D-6E8A-4147-A177-3AD203B41FA5}">
                      <a16:colId xmlns:a16="http://schemas.microsoft.com/office/drawing/2014/main" xmlns=""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xmlns=""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smtClean="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日常生活行為表現評量：功過相抵後之獎懲紀錄。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251520" y="188640"/>
            <a:ext cx="8712968" cy="792088"/>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rgbClr val="FFFF00"/>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54</a:t>
            </a:fld>
            <a:endParaRPr lang="zh-TW" altLang="en-US">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55</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416403" y="188640"/>
            <a:ext cx="8399097" cy="792088"/>
          </a:xfrm>
          <a:prstGeom prst="rect">
            <a:avLst/>
          </a:prstGeom>
          <a:solidFill>
            <a:schemeClr val="bg2">
              <a:lumMod val="25000"/>
            </a:schemeClr>
          </a:solidFill>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smtClean="0">
                <a:solidFill>
                  <a:srgbClr val="FFFF00"/>
                </a:solidFill>
              </a:rPr>
              <a:t>109</a:t>
            </a:r>
            <a:r>
              <a:rPr lang="zh-TW" altLang="en-US" sz="4400" dirty="0" smtClean="0">
                <a:solidFill>
                  <a:srgbClr val="FFFF00"/>
                </a:solidFill>
              </a:rPr>
              <a:t>年五專</a:t>
            </a:r>
            <a:r>
              <a:rPr lang="zh-TW" altLang="en-US" sz="4400" dirty="0">
                <a:solidFill>
                  <a:srgbClr val="FFFF00"/>
                </a:solidFill>
              </a:rPr>
              <a:t>免試</a:t>
            </a:r>
            <a:r>
              <a:rPr lang="zh-TW" altLang="en-US" sz="4400" dirty="0" smtClean="0">
                <a:solidFill>
                  <a:srgbClr val="FFFF00"/>
                </a:solidFill>
              </a:rPr>
              <a:t>入學超額比序說明</a:t>
            </a:r>
            <a:endParaRPr lang="zh-TW" altLang="en-US" sz="4400" dirty="0">
              <a:solidFill>
                <a:srgbClr val="FFFF00"/>
              </a:solidFill>
            </a:endParaRPr>
          </a:p>
        </p:txBody>
      </p:sp>
      <p:pic>
        <p:nvPicPr>
          <p:cNvPr id="65"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212162" y="1124743"/>
            <a:ext cx="2847670" cy="5614723"/>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同分</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比序順序</a:t>
            </a:r>
            <a:endPar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56</a:t>
            </a:fld>
            <a:endParaRPr lang="en-US" altLang="zh-TW"/>
          </a:p>
        </p:txBody>
      </p:sp>
      <p:graphicFrame>
        <p:nvGraphicFramePr>
          <p:cNvPr id="8" name="資料庫圖表 7"/>
          <p:cNvGraphicFramePr/>
          <p:nvPr>
            <p:extLst>
              <p:ext uri="{D42A27DB-BD31-4B8C-83A1-F6EECF244321}">
                <p14:modId xmlns:p14="http://schemas.microsoft.com/office/powerpoint/2010/main" val="1829117839"/>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57</a:t>
            </a:fld>
            <a:endParaRPr lang="en-US" altLang="zh-TW"/>
          </a:p>
        </p:txBody>
      </p:sp>
      <p:graphicFrame>
        <p:nvGraphicFramePr>
          <p:cNvPr id="6" name="資料庫圖表 5"/>
          <p:cNvGraphicFramePr/>
          <p:nvPr>
            <p:extLst>
              <p:ext uri="{D42A27DB-BD31-4B8C-83A1-F6EECF244321}">
                <p14:modId xmlns:p14="http://schemas.microsoft.com/office/powerpoint/2010/main" val="2116749098"/>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免試入學招生</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委員會學校</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5724128" y="2276872"/>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22</a:t>
            </a:r>
            <a:r>
              <a:rPr lang="zh-TW" altLang="en-US" sz="2800" b="1" dirty="0" smtClean="0">
                <a:solidFill>
                  <a:srgbClr val="0070C0"/>
                </a:solidFill>
                <a:latin typeface="+mn-ea"/>
              </a:rPr>
              <a:t>校、</a:t>
            </a:r>
            <a:r>
              <a:rPr lang="en-US" altLang="zh-TW" sz="2800" b="1" dirty="0" smtClean="0">
                <a:solidFill>
                  <a:srgbClr val="FF0000"/>
                </a:solidFill>
                <a:latin typeface="+mn-ea"/>
              </a:rPr>
              <a:t>3439</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8" name="文字方塊 7"/>
          <p:cNvSpPr txBox="1"/>
          <p:nvPr/>
        </p:nvSpPr>
        <p:spPr>
          <a:xfrm>
            <a:off x="5724128" y="4005064"/>
            <a:ext cx="2799164" cy="523220"/>
          </a:xfrm>
          <a:prstGeom prst="rect">
            <a:avLst/>
          </a:prstGeom>
          <a:noFill/>
          <a:ln w="25400">
            <a:solidFill>
              <a:schemeClr val="accent1"/>
            </a:solidFill>
          </a:ln>
        </p:spPr>
        <p:txBody>
          <a:bodyPr wrap="square" rtlCol="0">
            <a:spAutoFit/>
          </a:bodyPr>
          <a:lstStyle/>
          <a:p>
            <a:pPr algn="ctr"/>
            <a:r>
              <a:rPr lang="zh-TW" altLang="en-US" sz="2800" b="1" dirty="0" smtClean="0">
                <a:solidFill>
                  <a:srgbClr val="0070C0"/>
                </a:solidFill>
                <a:latin typeface="+mn-ea"/>
              </a:rPr>
              <a:t>共 </a:t>
            </a:r>
            <a:r>
              <a:rPr lang="en-US" altLang="zh-TW" sz="2800" b="1" dirty="0" smtClean="0">
                <a:solidFill>
                  <a:srgbClr val="FF0000"/>
                </a:solidFill>
                <a:latin typeface="+mn-ea"/>
              </a:rPr>
              <a:t>5</a:t>
            </a:r>
            <a:r>
              <a:rPr lang="zh-TW" altLang="en-US" sz="2800" b="1" dirty="0" smtClean="0">
                <a:solidFill>
                  <a:srgbClr val="0070C0"/>
                </a:solidFill>
                <a:latin typeface="+mn-ea"/>
              </a:rPr>
              <a:t>校、</a:t>
            </a:r>
            <a:r>
              <a:rPr lang="en-US" altLang="zh-TW" sz="2800" b="1" dirty="0" smtClean="0">
                <a:solidFill>
                  <a:srgbClr val="FF0000"/>
                </a:solidFill>
                <a:latin typeface="+mn-ea"/>
              </a:rPr>
              <a:t>1006</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9" name="文字方塊 8"/>
          <p:cNvSpPr txBox="1"/>
          <p:nvPr/>
        </p:nvSpPr>
        <p:spPr>
          <a:xfrm>
            <a:off x="5724128" y="5661248"/>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19</a:t>
            </a:r>
            <a:r>
              <a:rPr lang="zh-TW" altLang="en-US" sz="2800" b="1" dirty="0" smtClean="0">
                <a:solidFill>
                  <a:srgbClr val="0070C0"/>
                </a:solidFill>
                <a:latin typeface="+mn-ea"/>
              </a:rPr>
              <a:t>校、</a:t>
            </a:r>
            <a:r>
              <a:rPr lang="en-US" altLang="zh-TW" sz="2800" b="1" dirty="0" smtClean="0">
                <a:solidFill>
                  <a:srgbClr val="FF0000"/>
                </a:solidFill>
                <a:latin typeface="+mn-ea"/>
              </a:rPr>
              <a:t>3710</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58</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161608452"/>
              </p:ext>
            </p:extLst>
          </p:nvPr>
        </p:nvGraphicFramePr>
        <p:xfrm>
          <a:off x="467544" y="1484785"/>
          <a:ext cx="8229607" cy="4087194"/>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756999">
                  <a:extLst>
                    <a:ext uri="{9D8B030D-6E8A-4147-A177-3AD203B41FA5}">
                      <a16:colId xmlns:a16="http://schemas.microsoft.com/office/drawing/2014/main" xmlns="" val="20003"/>
                    </a:ext>
                  </a:extLst>
                </a:gridCol>
              </a:tblGrid>
              <a:tr h="573671">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學校</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班別</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名額</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altLang="en-US" sz="2400" kern="100" dirty="0" smtClean="0">
                          <a:effectLst/>
                          <a:latin typeface="微軟正黑體" pitchFamily="34" charset="-120"/>
                          <a:ea typeface="微軟正黑體" pitchFamily="34" charset="-120"/>
                        </a:rPr>
                        <a:t>術科項目</a:t>
                      </a:r>
                      <a:endParaRPr lang="zh-TW" sz="240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0"/>
                  </a:ext>
                </a:extLst>
              </a:tr>
              <a:tr h="573671">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a:t>
                      </a:r>
                      <a:r>
                        <a:rPr lang="zh-TW" sz="2800" kern="0" dirty="0" smtClean="0">
                          <a:effectLst/>
                          <a:latin typeface="微軟正黑體" pitchFamily="34" charset="-120"/>
                          <a:ea typeface="微軟正黑體" pitchFamily="34" charset="-120"/>
                        </a:rPr>
                        <a:t>應用</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科技</a:t>
                      </a:r>
                      <a:r>
                        <a:rPr lang="zh-TW" sz="2800" kern="0" dirty="0">
                          <a:effectLst/>
                          <a:latin typeface="微軟正黑體" pitchFamily="34" charset="-120"/>
                          <a:ea typeface="微軟正黑體" pitchFamily="34" charset="-120"/>
                        </a:rPr>
                        <a:t>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smtClean="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smtClean="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1"/>
                  </a:ext>
                </a:extLst>
              </a:tr>
              <a:tr h="702176">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樂理、聽寫</a:t>
                      </a: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視唱、主修</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2"/>
                  </a:ext>
                </a:extLst>
              </a:tr>
              <a:tr h="536420">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舞蹈基本動作</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3"/>
                  </a:ext>
                </a:extLst>
              </a:tr>
              <a:tr h="164651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a:t>
                      </a:r>
                      <a:r>
                        <a:rPr lang="zh-TW" sz="2800" kern="0" dirty="0" smtClean="0">
                          <a:effectLst/>
                          <a:latin typeface="微軟正黑體" pitchFamily="34" charset="-120"/>
                          <a:ea typeface="微軟正黑體" pitchFamily="34" charset="-120"/>
                        </a:rPr>
                        <a:t>設計</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smtClean="0">
                          <a:effectLst/>
                          <a:latin typeface="微軟正黑體" pitchFamily="34" charset="-120"/>
                          <a:ea typeface="微軟正黑體" pitchFamily="34" charset="-120"/>
                        </a:rPr>
                        <a:t>30</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靜物素描</a:t>
                      </a:r>
                      <a:endParaRPr lang="en-US" altLang="zh-TW" sz="2400" b="0" dirty="0" smtClean="0">
                        <a:latin typeface="微軟正黑體" pitchFamily="34" charset="-120"/>
                        <a:ea typeface="微軟正黑體" pitchFamily="34" charset="-120"/>
                      </a:endParaRPr>
                    </a:p>
                    <a:p>
                      <a:pPr algn="ct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書面審查</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4"/>
                  </a:ext>
                </a:extLst>
              </a:tr>
            </a:tbl>
          </a:graphicData>
        </a:graphic>
      </p:graphicFrame>
      <p:sp>
        <p:nvSpPr>
          <p:cNvPr id="7" name="標題 1"/>
          <p:cNvSpPr txBox="1">
            <a:spLocks/>
          </p:cNvSpPr>
          <p:nvPr/>
        </p:nvSpPr>
        <p:spPr bwMode="auto">
          <a:xfrm>
            <a:off x="467544" y="260648"/>
            <a:ext cx="8244000" cy="936104"/>
          </a:xfrm>
          <a:prstGeom prst="rect">
            <a:avLst/>
          </a:prstGeom>
          <a:solidFill>
            <a:srgbClr val="C0000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招生甄選</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8502" y="5805264"/>
            <a:ext cx="828092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260648"/>
            <a:ext cx="8002588" cy="850900"/>
          </a:xfrm>
          <a:solidFill>
            <a:schemeClr val="accent6">
              <a:lumMod val="75000"/>
            </a:schemeClr>
          </a:solidFill>
          <a:effectLst>
            <a:outerShdw blurRad="50800" dist="38100" dir="2700000" algn="tl" rotWithShape="0">
              <a:prstClr val="black">
                <a:alpha val="40000"/>
              </a:prstClr>
            </a:outerShdw>
          </a:effectLst>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國中教育會考科目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71129760"/>
              </p:ext>
            </p:extLst>
          </p:nvPr>
        </p:nvGraphicFramePr>
        <p:xfrm>
          <a:off x="323528" y="1412776"/>
          <a:ext cx="8252785" cy="504143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28049">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tblGrid>
              <a:tr h="725633">
                <a:tc>
                  <a:txBody>
                    <a:bodyPr/>
                    <a:lstStyle/>
                    <a:p>
                      <a:pPr algn="ctr"/>
                      <a:r>
                        <a:rPr lang="zh-TW" altLang="en-US" sz="2200" b="1" dirty="0" smtClean="0">
                          <a:latin typeface="微軟正黑體" panose="020B0604030504040204" pitchFamily="34" charset="-120"/>
                          <a:ea typeface="微軟正黑體" panose="020B0604030504040204" pitchFamily="34" charset="-120"/>
                        </a:rPr>
                        <a:t>考試科目</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題型</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題數</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時間</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備註</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4140">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國文</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a:t>
                      </a:r>
                      <a:r>
                        <a:rPr lang="zh-TW" altLang="en-US" sz="2200" b="1" dirty="0" smtClean="0">
                          <a:solidFill>
                            <a:schemeClr val="tx1"/>
                          </a:solidFill>
                          <a:latin typeface="微軟正黑體" panose="020B0604030504040204" pitchFamily="34" charset="-120"/>
                          <a:ea typeface="微軟正黑體" panose="020B0604030504040204" pitchFamily="34" charset="-120"/>
                        </a:rPr>
                        <a:t>選</a:t>
                      </a:r>
                      <a:r>
                        <a:rPr lang="en-US" altLang="zh-TW" sz="2200" b="1" dirty="0" smtClean="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45~50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2434">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英語</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40~45</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20~30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3"/>
                  </a:ext>
                </a:extLst>
              </a:tr>
              <a:tr h="648072">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數學</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80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非選擇題</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492986">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社會</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60~70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2048">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自然</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50~60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22789">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寫作測驗</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引導寫作</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1</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60</a:t>
            </a:fld>
            <a:endParaRPr lang="zh-TW" altLang="en-US">
              <a:solidFill>
                <a:prstClr val="black">
                  <a:tint val="75000"/>
                </a:prstClr>
              </a:solidFill>
            </a:endParaRPr>
          </a:p>
        </p:txBody>
      </p:sp>
      <p:sp>
        <p:nvSpPr>
          <p:cNvPr id="16" name="圓角矩形 15"/>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smtClean="0">
                <a:solidFill>
                  <a:prstClr val="white"/>
                </a:solidFill>
                <a:latin typeface="微軟正黑體" pitchFamily="34" charset="-120"/>
                <a:ea typeface="微軟正黑體" pitchFamily="34" charset="-120"/>
              </a:rPr>
              <a:t>2019</a:t>
            </a:r>
            <a:r>
              <a:rPr lang="zh-TW" altLang="en-US" sz="3600" b="1" dirty="0" smtClean="0">
                <a:solidFill>
                  <a:prstClr val="white"/>
                </a:solidFill>
                <a:latin typeface="微軟正黑體" pitchFamily="34" charset="-120"/>
                <a:ea typeface="微軟正黑體" pitchFamily="34" charset="-120"/>
              </a:rPr>
              <a:t>職場新思維</a:t>
            </a:r>
            <a:endParaRPr lang="zh-TW" altLang="en-US" sz="3600" b="1" dirty="0">
              <a:solidFill>
                <a:prstClr val="white"/>
              </a:solidFill>
              <a:latin typeface="微軟正黑體" pitchFamily="34" charset="-120"/>
              <a:ea typeface="微軟正黑體" pitchFamily="34" charset="-120"/>
            </a:endParaRPr>
          </a:p>
        </p:txBody>
      </p:sp>
      <p:sp>
        <p:nvSpPr>
          <p:cNvPr id="17"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en-US" altLang="zh-TW" dirty="0" smtClean="0">
                <a:solidFill>
                  <a:prstClr val="black"/>
                </a:solidFill>
                <a:latin typeface="微軟正黑體" panose="020B0604030504040204" pitchFamily="34" charset="-120"/>
                <a:ea typeface="微軟正黑體" panose="020B0604030504040204" pitchFamily="34" charset="-120"/>
              </a:rPr>
              <a:t>Cheers</a:t>
            </a:r>
            <a:r>
              <a:rPr lang="zh-TW" altLang="en-US" dirty="0" smtClean="0">
                <a:solidFill>
                  <a:prstClr val="black"/>
                </a:solidFill>
                <a:latin typeface="微軟正黑體" panose="020B0604030504040204" pitchFamily="34" charset="-120"/>
                <a:ea typeface="微軟正黑體" panose="020B0604030504040204" pitchFamily="34" charset="-120"/>
              </a:rPr>
              <a:t> </a:t>
            </a:r>
            <a:r>
              <a:rPr lang="en-US" altLang="zh-TW" dirty="0" smtClean="0">
                <a:solidFill>
                  <a:prstClr val="black"/>
                </a:solidFill>
                <a:latin typeface="微軟正黑體" panose="020B0604030504040204" pitchFamily="34" charset="-120"/>
                <a:ea typeface="微軟正黑體" panose="020B0604030504040204" pitchFamily="34" charset="-120"/>
              </a:rPr>
              <a:t>2019</a:t>
            </a:r>
            <a:r>
              <a:rPr lang="zh-TW" altLang="en-US" dirty="0" smtClean="0">
                <a:solidFill>
                  <a:prstClr val="black"/>
                </a:solidFill>
                <a:latin typeface="微軟正黑體" panose="020B0604030504040204" pitchFamily="34" charset="-120"/>
                <a:ea typeface="微軟正黑體" panose="020B0604030504040204" pitchFamily="34" charset="-120"/>
              </a:rPr>
              <a:t> 四月號</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3" name="Rectangle 3"/>
          <p:cNvSpPr txBox="1">
            <a:spLocks noChangeArrowheads="1"/>
          </p:cNvSpPr>
          <p:nvPr/>
        </p:nvSpPr>
        <p:spPr>
          <a:xfrm>
            <a:off x="683568" y="2002408"/>
            <a:ext cx="3663165" cy="4180827"/>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過去是這樣</a:t>
            </a:r>
            <a:r>
              <a:rPr lang="en-US" altLang="zh-TW" sz="2400" b="1" dirty="0" smtClean="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線性職涯</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接受工作</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找工作職缺</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單一項技能員工</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業績導向</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以收入為唯一目的</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機器為工具</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技術性工作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發揮求學的知識與能力</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職場短跑衝刺</a:t>
            </a:r>
            <a:endParaRPr lang="zh-TW"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14" name="Rectangle 3"/>
          <p:cNvSpPr txBox="1">
            <a:spLocks noChangeArrowheads="1"/>
          </p:cNvSpPr>
          <p:nvPr/>
        </p:nvSpPr>
        <p:spPr>
          <a:xfrm>
            <a:off x="4788025" y="2002408"/>
            <a:ext cx="3744416" cy="4180827"/>
          </a:xfrm>
          <a:prstGeom prst="rect">
            <a:avLst/>
          </a:prstGeom>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現在你該</a:t>
            </a:r>
            <a:r>
              <a:rPr lang="en-US" altLang="zh-TW" sz="2400" b="1" dirty="0" smtClean="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多元職涯</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創造工作</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結合趨勢，發明工作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跨界擴能版員工</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玩樂＋學習＝工作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追求理想與實踐自我</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人機協作，數位職涯</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溝通、整合與創意</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持續學習，充實跨界能力</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職涯長跑選手</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468630" lvl="1" indent="0" fontAlgn="auto">
              <a:spcAft>
                <a:spcPts val="0"/>
              </a:spcAft>
              <a:buFont typeface="Arial" pitchFamily="34" charset="0"/>
              <a:buNone/>
              <a:defRPr/>
            </a:pPr>
            <a:endParaRPr lang="zh-TW" altLang="zh-TW" sz="200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9403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a:t>
            </a:r>
            <a:r>
              <a:rPr lang="zh-TW" altLang="en-US" sz="5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科簡介</a:t>
            </a:r>
            <a:endParaRPr lang="zh-TW" altLang="en-US" sz="5400" dirty="0">
              <a:solidFill>
                <a:srgbClr val="0000FF"/>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2"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a:extLst/>
        </p:spPr>
      </p:pic>
      <p:pic>
        <p:nvPicPr>
          <p:cNvPr id="5" name="圖片 7"/>
          <p:cNvPicPr>
            <a:picLocks noChangeAspect="1"/>
          </p:cNvPicPr>
          <p:nvPr/>
        </p:nvPicPr>
        <p:blipFill>
          <a:blip r:embed="rId3"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a:extLst/>
        </p:spPr>
      </p:pic>
      <p:pic>
        <p:nvPicPr>
          <p:cNvPr id="6" name="圖片 1"/>
          <p:cNvPicPr>
            <a:picLocks noChangeAspect="1"/>
          </p:cNvPicPr>
          <p:nvPr/>
        </p:nvPicPr>
        <p:blipFill>
          <a:blip r:embed="rId4"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61</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1000125" y="559254"/>
            <a:ext cx="7086600" cy="68897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普通</a:t>
            </a:r>
            <a:r>
              <a:rPr lang="zh-TW" altLang="zh-TW"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3343652673"/>
              </p:ext>
            </p:extLst>
          </p:nvPr>
        </p:nvGraphicFramePr>
        <p:xfrm>
          <a:off x="1248227" y="1451429"/>
          <a:ext cx="6780156" cy="3585027"/>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xmlns="" val="20000"/>
                    </a:ext>
                  </a:extLst>
                </a:gridCol>
                <a:gridCol w="3390078">
                  <a:extLst>
                    <a:ext uri="{9D8B030D-6E8A-4147-A177-3AD203B41FA5}">
                      <a16:colId xmlns:a16="http://schemas.microsoft.com/office/drawing/2014/main" xmlns="" val="20001"/>
                    </a:ext>
                  </a:extLst>
                </a:gridCol>
              </a:tblGrid>
              <a:tr h="600987">
                <a:tc>
                  <a:txBody>
                    <a:bodyPr/>
                    <a:lstStyle/>
                    <a:p>
                      <a:pPr algn="ctr"/>
                      <a:r>
                        <a:rPr lang="zh-TW" altLang="en-US" sz="2800" b="1" dirty="0" smtClean="0">
                          <a:latin typeface="微軟正黑體" pitchFamily="34" charset="-120"/>
                          <a:ea typeface="微軟正黑體" pitchFamily="34" charset="-120"/>
                        </a:rPr>
                        <a:t>國立彰化高中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縣立二林高中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96808">
                <a:tc>
                  <a:txBody>
                    <a:bodyPr/>
                    <a:lstStyle/>
                    <a:p>
                      <a:pPr algn="ctr"/>
                      <a:r>
                        <a:rPr lang="zh-TW" altLang="en-US" sz="2800" b="1" dirty="0" smtClean="0">
                          <a:latin typeface="微軟正黑體" pitchFamily="34" charset="-120"/>
                          <a:ea typeface="微軟正黑體" pitchFamily="34" charset="-120"/>
                        </a:rPr>
                        <a:t>國立彰化女中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縣立成功高中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96808">
                <a:tc>
                  <a:txBody>
                    <a:bodyPr/>
                    <a:lstStyle/>
                    <a:p>
                      <a:pPr algn="ctr"/>
                      <a:r>
                        <a:rPr lang="zh-TW" altLang="en-US" sz="2800" b="1" dirty="0" smtClean="0">
                          <a:latin typeface="微軟正黑體" pitchFamily="34" charset="-120"/>
                          <a:ea typeface="微軟正黑體" pitchFamily="34" charset="-120"/>
                        </a:rPr>
                        <a:t>國立員林高中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縣立田中高中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96808">
                <a:tc>
                  <a:txBody>
                    <a:bodyPr/>
                    <a:lstStyle/>
                    <a:p>
                      <a:pPr algn="ctr"/>
                      <a:r>
                        <a:rPr lang="zh-TW" altLang="en-US" sz="2800" b="1" dirty="0" smtClean="0">
                          <a:latin typeface="微軟正黑體" pitchFamily="34" charset="-120"/>
                          <a:ea typeface="微軟正黑體" pitchFamily="34" charset="-120"/>
                        </a:rPr>
                        <a:t>國立鹿港高中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縣立和美高中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國立和美實驗學校</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私立精誠高中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縣立彰化藝術高中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私立正德高中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學術</a:t>
            </a:r>
            <a:r>
              <a:rPr lang="zh-TW" altLang="en-US" sz="2400" b="1" dirty="0">
                <a:latin typeface="微軟正黑體" pitchFamily="34" charset="-120"/>
                <a:ea typeface="微軟正黑體" pitchFamily="34" charset="-120"/>
              </a:rPr>
              <a:t>性向</a:t>
            </a:r>
            <a:r>
              <a:rPr lang="zh-TW" altLang="en-US" sz="2400" b="1" dirty="0" smtClean="0">
                <a:latin typeface="微軟正黑體" pitchFamily="34" charset="-120"/>
                <a:ea typeface="微軟正黑體" pitchFamily="34" charset="-120"/>
              </a:rPr>
              <a:t>明確，有意從事學術</a:t>
            </a:r>
            <a:r>
              <a:rPr lang="zh-TW" altLang="en-US" sz="2400" b="1" dirty="0">
                <a:latin typeface="微軟正黑體" pitchFamily="34" charset="-120"/>
                <a:ea typeface="微軟正黑體" pitchFamily="34" charset="-120"/>
              </a:rPr>
              <a:t>研究與專門</a:t>
            </a:r>
            <a:r>
              <a:rPr lang="zh-TW" altLang="en-US" sz="2400" b="1" dirty="0" smtClean="0">
                <a:latin typeface="微軟正黑體" pitchFamily="34" charset="-120"/>
                <a:ea typeface="微軟正黑體" pitchFamily="34" charset="-120"/>
              </a:rPr>
              <a:t>知能。</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通識課程為主。</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3315" y="706858"/>
            <a:ext cx="8229600" cy="635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7656970"/>
              </p:ext>
            </p:extLst>
          </p:nvPr>
        </p:nvGraphicFramePr>
        <p:xfrm>
          <a:off x="497673" y="1484784"/>
          <a:ext cx="8280919" cy="3960441"/>
        </p:xfrm>
        <a:graphic>
          <a:graphicData uri="http://schemas.openxmlformats.org/drawingml/2006/table">
            <a:tbl>
              <a:tblPr firstRow="1" bandRow="1">
                <a:tableStyleId>{21E4AEA4-8DFA-4A89-87EB-49C32662AFE0}</a:tableStyleId>
              </a:tblPr>
              <a:tblGrid>
                <a:gridCol w="1492669">
                  <a:extLst>
                    <a:ext uri="{9D8B030D-6E8A-4147-A177-3AD203B41FA5}">
                      <a16:colId xmlns:a16="http://schemas.microsoft.com/office/drawing/2014/main" xmlns="" val="20000"/>
                    </a:ext>
                  </a:extLst>
                </a:gridCol>
                <a:gridCol w="1537006">
                  <a:extLst>
                    <a:ext uri="{9D8B030D-6E8A-4147-A177-3AD203B41FA5}">
                      <a16:colId xmlns:a16="http://schemas.microsoft.com/office/drawing/2014/main" xmlns="" val="20001"/>
                    </a:ext>
                  </a:extLst>
                </a:gridCol>
                <a:gridCol w="5251244">
                  <a:extLst>
                    <a:ext uri="{9D8B030D-6E8A-4147-A177-3AD203B41FA5}">
                      <a16:colId xmlns:a16="http://schemas.microsoft.com/office/drawing/2014/main" xmlns="" val="20002"/>
                    </a:ext>
                  </a:extLst>
                </a:gridCol>
              </a:tblGrid>
              <a:tr h="569407">
                <a:tc>
                  <a:txBody>
                    <a:bodyPr/>
                    <a:lstStyle/>
                    <a:p>
                      <a:pPr algn="ctr">
                        <a:spcAft>
                          <a:spcPts val="0"/>
                        </a:spcAft>
                      </a:pPr>
                      <a:r>
                        <a:rPr lang="zh-TW" sz="2400" kern="100" dirty="0" smtClean="0">
                          <a:effectLst/>
                          <a:latin typeface="微軟正黑體" pitchFamily="34" charset="-120"/>
                          <a:ea typeface="微軟正黑體" pitchFamily="34" charset="-120"/>
                        </a:rPr>
                        <a:t>學校</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學術學程</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專門學程</a:t>
                      </a:r>
                      <a:endParaRPr lang="zh-TW" sz="2400" kern="100" dirty="0">
                        <a:effectLst/>
                        <a:latin typeface="微軟正黑體" pitchFamily="34" charset="-120"/>
                        <a:ea typeface="微軟正黑體" pitchFamily="34" charset="-120"/>
                        <a:cs typeface="Times New Roman"/>
                      </a:endParaRPr>
                    </a:p>
                  </a:txBody>
                  <a:tcPr marL="0" marR="0" marT="0" marB="0" anchor="ctr"/>
                </a:tc>
                <a:extLst>
                  <a:ext uri="{0D108BD9-81ED-4DB2-BD59-A6C34878D82A}">
                    <a16:rowId xmlns:a16="http://schemas.microsoft.com/office/drawing/2014/main" xmlns="" val="10000"/>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溪湖高中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觀光餐飲</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1"/>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二林工商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l">
                        <a:spcAft>
                          <a:spcPts val="0"/>
                        </a:spcAft>
                      </a:pPr>
                      <a:r>
                        <a:rPr lang="zh-TW" altLang="en-US" sz="2000" b="0" kern="100" dirty="0" smtClean="0">
                          <a:effectLst/>
                          <a:latin typeface="微軟正黑體" pitchFamily="34" charset="-120"/>
                          <a:ea typeface="微軟正黑體" pitchFamily="34" charset="-120"/>
                        </a:rPr>
                        <a:t>電機技術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建築技術</a:t>
                      </a:r>
                      <a:r>
                        <a:rPr lang="zh-TW" altLang="zh-TW" sz="2000" b="0" kern="100" dirty="0" smtClean="0">
                          <a:effectLst/>
                          <a:latin typeface="微軟正黑體" pitchFamily="34" charset="-120"/>
                          <a:ea typeface="微軟正黑體" pitchFamily="34" charset="-120"/>
                        </a:rPr>
                        <a:t>、</a:t>
                      </a:r>
                      <a:r>
                        <a:rPr lang="en-US" altLang="zh-TW" sz="2000" b="0" kern="100" dirty="0" smtClean="0">
                          <a:effectLst/>
                          <a:latin typeface="微軟正黑體" pitchFamily="34" charset="-120"/>
                          <a:ea typeface="微軟正黑體" pitchFamily="34" charset="-120"/>
                        </a:rPr>
                        <a:t/>
                      </a:r>
                      <a:br>
                        <a:rPr lang="en-US" altLang="zh-TW" sz="2000" b="0" kern="100" dirty="0" smtClean="0">
                          <a:effectLst/>
                          <a:latin typeface="微軟正黑體" pitchFamily="34" charset="-120"/>
                          <a:ea typeface="微軟正黑體" pitchFamily="34" charset="-120"/>
                        </a:rPr>
                      </a:br>
                      <a:r>
                        <a:rPr lang="zh-TW" altLang="en-US" sz="2000" b="0" kern="100" dirty="0" smtClean="0">
                          <a:effectLst/>
                          <a:latin typeface="微軟正黑體" pitchFamily="34" charset="-120"/>
                          <a:ea typeface="微軟正黑體" pitchFamily="34" charset="-120"/>
                        </a:rPr>
                        <a:t>商業經營</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2"/>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彰化高商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設計科技</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會計事務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電子商務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3"/>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文興高中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資訊應用</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應用日語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多媒體設計</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4"/>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西螺農工</a:t>
                      </a:r>
                      <a:r>
                        <a:rPr lang="en-US" altLang="zh-TW" sz="2400" b="1" kern="100" dirty="0" smtClean="0">
                          <a:effectLst/>
                          <a:latin typeface="微軟正黑體" pitchFamily="34" charset="-120"/>
                          <a:ea typeface="微軟正黑體" pitchFamily="34" charset="-120"/>
                        </a:rPr>
                        <a:t>*</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smtClean="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機械學程、汽車學程、電機學程、電子學程、化工學程、 食品加工學程、應用英語學程</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5"/>
                  </a:ext>
                </a:extLst>
              </a:tr>
            </a:tbl>
          </a:graphicData>
        </a:graphic>
      </p:graphicFrame>
      <p:sp>
        <p:nvSpPr>
          <p:cNvPr id="4" name="投影片編號版面配置區 3"/>
          <p:cNvSpPr>
            <a:spLocks noGrp="1"/>
          </p:cNvSpPr>
          <p:nvPr>
            <p:ph type="sldNum" sz="quarter" idx="12"/>
          </p:nvPr>
        </p:nvSpPr>
        <p:spPr/>
        <p:txBody>
          <a:bodyPr/>
          <a:lstStyle/>
          <a:p>
            <a:fld id="{F0E1BA0A-8B3C-4B95-B02E-65E8A509A036}" type="slidenum">
              <a:rPr lang="zh-TW" altLang="en-US" smtClean="0"/>
              <a:pPr/>
              <a:t>63</a:t>
            </a:fld>
            <a:endParaRPr lang="zh-TW" altLang="en-US"/>
          </a:p>
        </p:txBody>
      </p:sp>
      <p:sp>
        <p:nvSpPr>
          <p:cNvPr id="6" name="文字方塊 5"/>
          <p:cNvSpPr txBox="1"/>
          <p:nvPr/>
        </p:nvSpPr>
        <p:spPr>
          <a:xfrm>
            <a:off x="657567" y="5783507"/>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高一統整試探，高二、高三適性選擇學術或專門學程。</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自主選讀、適性輔導、生涯探索、進路寬廣。</a:t>
            </a:r>
            <a:endParaRPr lang="zh-TW" altLang="en-US" sz="2400" b="1" dirty="0"/>
          </a:p>
        </p:txBody>
      </p:sp>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31913" y="500063"/>
            <a:ext cx="6553200" cy="887412"/>
          </a:xfrm>
        </p:spPr>
        <p:txBody>
          <a:bodyPr>
            <a:normAutofit fontScale="90000"/>
          </a:bodyPr>
          <a:lstStyle/>
          <a:p>
            <a:pPr>
              <a:defRPr/>
            </a:pPr>
            <a:r>
              <a:rPr lang="zh-TW" altLang="en-US" sz="5400" dirty="0" smtClean="0">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6618" y="1505713"/>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smtClean="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3538" y="2852936"/>
            <a:ext cx="6760513" cy="3490471"/>
            <a:chOff x="1475656" y="3124067"/>
            <a:chExt cx="6652616" cy="327146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3763900"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1482373"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595311"/>
            <a:ext cx="8568952"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年技術型高中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graphicFrame>
        <p:nvGraphicFramePr>
          <p:cNvPr id="11569" name="Group 305"/>
          <p:cNvGraphicFramePr>
            <a:graphicFrameLocks noGrp="1"/>
          </p:cNvGraphicFramePr>
          <p:nvPr>
            <p:extLst>
              <p:ext uri="{D42A27DB-BD31-4B8C-83A1-F6EECF244321}">
                <p14:modId xmlns:p14="http://schemas.microsoft.com/office/powerpoint/2010/main" val="2418643156"/>
              </p:ext>
            </p:extLst>
          </p:nvPr>
        </p:nvGraphicFramePr>
        <p:xfrm>
          <a:off x="284189" y="1124744"/>
          <a:ext cx="8574998" cy="5605840"/>
        </p:xfrm>
        <a:graphic>
          <a:graphicData uri="http://schemas.openxmlformats.org/drawingml/2006/table">
            <a:tbl>
              <a:tblPr/>
              <a:tblGrid>
                <a:gridCol w="595253">
                  <a:extLst>
                    <a:ext uri="{9D8B030D-6E8A-4147-A177-3AD203B41FA5}">
                      <a16:colId xmlns:a16="http://schemas.microsoft.com/office/drawing/2014/main" xmlns="" val="20000"/>
                    </a:ext>
                  </a:extLst>
                </a:gridCol>
                <a:gridCol w="1578945">
                  <a:extLst>
                    <a:ext uri="{9D8B030D-6E8A-4147-A177-3AD203B41FA5}">
                      <a16:colId xmlns:a16="http://schemas.microsoft.com/office/drawing/2014/main" xmlns="" val="20001"/>
                    </a:ext>
                  </a:extLst>
                </a:gridCol>
                <a:gridCol w="6400800">
                  <a:extLst>
                    <a:ext uri="{9D8B030D-6E8A-4147-A177-3AD203B41FA5}">
                      <a16:colId xmlns:a16="http://schemas.microsoft.com/office/drawing/2014/main" xmlns="" val="20002"/>
                    </a:ext>
                  </a:extLst>
                </a:gridCol>
              </a:tblGrid>
              <a:tr h="3819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群別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xmlns="" val="10000"/>
                  </a:ext>
                </a:extLst>
              </a:tr>
              <a:tr h="620725">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工業類</a:t>
                      </a:r>
                      <a:endPar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機械科、鑄造科、板金科、機械木模科、配管科、模具科、機電科、製圖科、生物產業機電科、電腦機械製圖科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1"/>
                  </a:ext>
                </a:extLst>
              </a:tr>
              <a:tr h="6137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動力機械群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汽車科、重機科、飛機修護科、動力機械科、農業機械科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、軌道車輛科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6193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電機與電子群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電機類：電機科、控制科、冷凍空調科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、電機空調科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資電類：電子科、資訊科、航空電子科、電子通信科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3"/>
                  </a:ext>
                </a:extLst>
              </a:tr>
              <a:tr h="454804">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化工群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化工科、紡織科、染整科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、環境檢驗科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4"/>
                  </a:ext>
                </a:extLst>
              </a:tr>
              <a:tr h="424345">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土木建築群</a:t>
                      </a:r>
                      <a:endParaRPr kumimoji="0" lang="zh-TW" altLang="en-US" sz="18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土木科、建築科、消防工程科、空間測繪科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xmlns="" val="10005"/>
                  </a:ext>
                </a:extLst>
              </a:tr>
              <a:tr h="92058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商業類</a:t>
                      </a:r>
                    </a:p>
                  </a:txBody>
                  <a:tcPr marL="0" marR="0" marT="0" marB="0" anchor="ctr" anchorCtr="1"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商業管理群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商業經營科、國際貿易科、會計事務科、資料處理科、文書事務科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、不動產事務科、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電子商務科、流通管理科、農產行銷科、水產經營科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航運管理科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6"/>
                  </a:ext>
                </a:extLst>
              </a:tr>
              <a:tr h="64977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外語群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英語類：應用外語科英文組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日語類：應用外語科日文組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7"/>
                  </a:ext>
                </a:extLst>
              </a:tr>
              <a:tr h="92058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設計群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美工科、家具木工科、陶瓷工程科、室內空間設計科、圖文傳播科、金屬工藝科、家具設計科、廣告設計科、多媒體設計科、室內設計科、多媒體</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應用</a:t>
                      </a: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、美術工藝科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extLst>
                  <a:ext uri="{0D108BD9-81ED-4DB2-BD59-A6C34878D82A}">
                    <a16:rowId xmlns:a16="http://schemas.microsoft.com/office/drawing/2014/main" xmlns="" val="10008"/>
                  </a:ext>
                </a:extLst>
              </a:tr>
            </a:tbl>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87" name="Group 119"/>
          <p:cNvGraphicFramePr>
            <a:graphicFrameLocks noGrp="1"/>
          </p:cNvGraphicFramePr>
          <p:nvPr>
            <p:extLst>
              <p:ext uri="{D42A27DB-BD31-4B8C-83A1-F6EECF244321}">
                <p14:modId xmlns:p14="http://schemas.microsoft.com/office/powerpoint/2010/main" val="2199304015"/>
              </p:ext>
            </p:extLst>
          </p:nvPr>
        </p:nvGraphicFramePr>
        <p:xfrm>
          <a:off x="330200" y="1124743"/>
          <a:ext cx="8572500" cy="5227111"/>
        </p:xfrm>
        <a:graphic>
          <a:graphicData uri="http://schemas.openxmlformats.org/drawingml/2006/table">
            <a:tbl>
              <a:tblPr/>
              <a:tblGrid>
                <a:gridCol w="599190">
                  <a:extLst>
                    <a:ext uri="{9D8B030D-6E8A-4147-A177-3AD203B41FA5}">
                      <a16:colId xmlns:a16="http://schemas.microsoft.com/office/drawing/2014/main" xmlns="" val="20000"/>
                    </a:ext>
                  </a:extLst>
                </a:gridCol>
                <a:gridCol w="1424066">
                  <a:extLst>
                    <a:ext uri="{9D8B030D-6E8A-4147-A177-3AD203B41FA5}">
                      <a16:colId xmlns:a16="http://schemas.microsoft.com/office/drawing/2014/main" xmlns="" val="20001"/>
                    </a:ext>
                  </a:extLst>
                </a:gridCol>
                <a:gridCol w="6549244">
                  <a:extLst>
                    <a:ext uri="{9D8B030D-6E8A-4147-A177-3AD203B41FA5}">
                      <a16:colId xmlns:a16="http://schemas.microsoft.com/office/drawing/2014/main" xmlns="" val="20002"/>
                    </a:ext>
                  </a:extLst>
                </a:gridCol>
              </a:tblGrid>
              <a:tr h="425340">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3300"/>
                          </a:solidFill>
                          <a:effectLst/>
                          <a:latin typeface="微軟正黑體" pitchFamily="34" charset="-120"/>
                          <a:ea typeface="微軟正黑體" pitchFamily="34" charset="-120"/>
                          <a:cs typeface="Times New Roman" pitchFamily="18" charset="0"/>
                        </a:rPr>
                        <a:t>群別</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rPr>
                        <a:t>科別</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xmlns="" val="10000"/>
                  </a:ext>
                </a:extLst>
              </a:tr>
              <a:tr h="680225">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農場經營科、園藝科、森林科、野生動物保育科、造園科、畜產保健科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1"/>
                  </a:ext>
                </a:extLst>
              </a:tr>
              <a:tr h="50977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食品群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食品加工科、食品科、水產食品科、烘焙科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707306">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家事類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家政群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家政科、服裝科、幼兒保育科、美容科、時尚模特兒科、流行服飾科、時尚造型科、照顧服務科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3"/>
                  </a:ext>
                </a:extLst>
              </a:tr>
              <a:tr h="567120">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餐旅群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餐飲管理科、觀光事業科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4"/>
                  </a:ext>
                </a:extLst>
              </a:tr>
              <a:tr h="63689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海事水產類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輪機科、航海科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5"/>
                  </a:ext>
                </a:extLst>
              </a:tr>
              <a:tr h="61060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水產群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水產養殖科、漁業科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6"/>
                  </a:ext>
                </a:extLst>
              </a:tr>
              <a:tr h="957381">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電影電視科、多媒體動畫科、影劇科、表演藝術科、戲劇科、美術科、時尚工藝科、音樂科、國樂科、西樂科、舞蹈科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、劇場藝術科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xmlns="" val="10007"/>
                  </a:ext>
                </a:extLst>
              </a:tr>
            </a:tbl>
          </a:graphicData>
        </a:graphic>
      </p:graphicFrame>
      <p:sp>
        <p:nvSpPr>
          <p:cNvPr id="17442" name="文字方塊 4"/>
          <p:cNvSpPr txBox="1">
            <a:spLocks noChangeArrowheads="1"/>
          </p:cNvSpPr>
          <p:nvPr/>
        </p:nvSpPr>
        <p:spPr bwMode="auto">
          <a:xfrm>
            <a:off x="1189037" y="63563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370073" y="548680"/>
            <a:ext cx="8568951"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8160" y="460828"/>
            <a:ext cx="8229600" cy="706438"/>
          </a:xfrm>
        </p:spPr>
        <p:txBody>
          <a:bodyPr>
            <a:normAutofit/>
          </a:bodyPr>
          <a:lstStyle/>
          <a:p>
            <a:pPr lvl="0" algn="ctr"/>
            <a:r>
              <a:rPr lang="en-US" altLang="zh-TW" sz="4000" b="1" dirty="0" smtClean="0">
                <a:solidFill>
                  <a:srgbClr val="0000FF"/>
                </a:solidFill>
                <a:latin typeface="微軟正黑體" pitchFamily="34" charset="-120"/>
                <a:ea typeface="微軟正黑體" pitchFamily="34" charset="-120"/>
              </a:rPr>
              <a:t>109</a:t>
            </a:r>
            <a:r>
              <a:rPr lang="zh-TW" altLang="en-US" sz="4000" b="1" dirty="0" smtClean="0">
                <a:solidFill>
                  <a:srgbClr val="0000FF"/>
                </a:solidFill>
                <a:latin typeface="微軟正黑體" pitchFamily="34" charset="-120"/>
                <a:ea typeface="微軟正黑體" pitchFamily="34" charset="-120"/>
              </a:rPr>
              <a:t>年</a:t>
            </a:r>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工業類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xmlns=""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機械科：</a:t>
                      </a:r>
                      <a:r>
                        <a:rPr lang="zh-TW" altLang="en-US" sz="2400" b="1" u="sng" dirty="0" smtClean="0">
                          <a:solidFill>
                            <a:schemeClr val="tx1"/>
                          </a:solidFill>
                          <a:latin typeface="微軟正黑體" pitchFamily="34" charset="-120"/>
                          <a:ea typeface="微軟正黑體" pitchFamily="34" charset="-120"/>
                        </a:rPr>
                        <a:t>彰工</a:t>
                      </a:r>
                      <a:r>
                        <a:rPr lang="zh-TW" altLang="en-US" sz="2400" b="1" u="none" dirty="0" smtClean="0">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秀工</a:t>
                      </a:r>
                      <a:r>
                        <a:rPr lang="zh-TW" altLang="en-US" sz="2400" b="1" u="none" dirty="0" smtClean="0">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員農</a:t>
                      </a:r>
                      <a:r>
                        <a:rPr lang="zh-TW" altLang="en-US" sz="2400" b="1" u="none" dirty="0" smtClean="0">
                          <a:latin typeface="微軟正黑體" pitchFamily="34" charset="-120"/>
                          <a:ea typeface="微軟正黑體" pitchFamily="34" charset="-120"/>
                        </a:rPr>
                        <a:t>、</a:t>
                      </a:r>
                      <a:r>
                        <a:rPr lang="en-US" altLang="zh-TW" sz="2400" b="1" u="none" dirty="0" smtClean="0">
                          <a:latin typeface="微軟正黑體" pitchFamily="34" charset="-120"/>
                          <a:ea typeface="微軟正黑體" pitchFamily="34" charset="-120"/>
                        </a:rPr>
                        <a:t/>
                      </a:r>
                      <a:br>
                        <a:rPr lang="en-US" altLang="zh-TW" sz="2400" b="1" u="none" dirty="0" smtClean="0">
                          <a:latin typeface="微軟正黑體" pitchFamily="34" charset="-120"/>
                          <a:ea typeface="微軟正黑體" pitchFamily="34" charset="-120"/>
                        </a:rPr>
                      </a:br>
                      <a:r>
                        <a:rPr lang="zh-TW" altLang="en-US" sz="2400" b="1" u="none" dirty="0" smtClean="0">
                          <a:latin typeface="微軟正黑體" pitchFamily="34" charset="-120"/>
                          <a:ea typeface="微軟正黑體" pitchFamily="34" charset="-120"/>
                        </a:rPr>
                        <a:t>                永工、二工、達德</a:t>
                      </a:r>
                      <a:endParaRPr lang="en-US" altLang="zh-TW" sz="2400" b="1" u="none" dirty="0" smtClean="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鑄造科*：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機械木模科*：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機電科：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製圖科：</a:t>
                      </a:r>
                      <a:r>
                        <a:rPr lang="zh-TW" altLang="en-US" sz="2200" b="1" u="sng" dirty="0" smtClean="0">
                          <a:latin typeface="微軟正黑體" pitchFamily="34" charset="-120"/>
                          <a:ea typeface="微軟正黑體" pitchFamily="34" charset="-120"/>
                        </a:rPr>
                        <a:t>彰工</a:t>
                      </a:r>
                      <a:r>
                        <a:rPr lang="zh-TW" altLang="en-US" sz="2200" b="1" u="none" dirty="0" smtClean="0">
                          <a:latin typeface="微軟正黑體" pitchFamily="34" charset="-120"/>
                          <a:ea typeface="微軟正黑體" pitchFamily="34" charset="-120"/>
                        </a:rPr>
                        <a:t>、</a:t>
                      </a:r>
                      <a:r>
                        <a:rPr lang="zh-TW" altLang="en-US" sz="2200" b="1" u="sng" dirty="0" smtClean="0">
                          <a:latin typeface="微軟正黑體" pitchFamily="34" charset="-120"/>
                          <a:ea typeface="微軟正黑體" pitchFamily="34" charset="-120"/>
                        </a:rPr>
                        <a:t>秀工</a:t>
                      </a:r>
                      <a:r>
                        <a:rPr lang="zh-TW" altLang="en-US" sz="2200" b="1" u="none" dirty="0" smtClean="0">
                          <a:latin typeface="微軟正黑體" pitchFamily="34" charset="-120"/>
                          <a:ea typeface="微軟正黑體" pitchFamily="34" charset="-120"/>
                        </a:rPr>
                        <a:t>、永工</a:t>
                      </a:r>
                      <a:endParaRPr lang="zh-TW" altLang="en-US" sz="22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生物產業機電科：</a:t>
                      </a:r>
                      <a:r>
                        <a:rPr lang="zh-TW" altLang="en-US" sz="2400" b="1" u="none" dirty="0" smtClean="0">
                          <a:latin typeface="微軟正黑體" pitchFamily="34" charset="-120"/>
                          <a:ea typeface="微軟正黑體" pitchFamily="34" charset="-120"/>
                        </a:rPr>
                        <a:t>員農</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2534844318"/>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化工科：</a:t>
                      </a:r>
                      <a:r>
                        <a:rPr lang="zh-TW" altLang="en-US" sz="2400" b="1" u="sng" dirty="0" smtClean="0">
                          <a:solidFill>
                            <a:schemeClr val="tx1"/>
                          </a:solidFill>
                          <a:latin typeface="微軟正黑體" pitchFamily="34" charset="-120"/>
                          <a:ea typeface="微軟正黑體" pitchFamily="34" charset="-120"/>
                        </a:rPr>
                        <a:t>崇實</a:t>
                      </a:r>
                      <a:r>
                        <a:rPr lang="zh-TW" altLang="en-US" sz="2400" b="1"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永工</a:t>
                      </a:r>
                      <a:endParaRPr lang="en-US" altLang="zh-TW" sz="2400" b="1" u="none" dirty="0" smtClean="0">
                        <a:solidFill>
                          <a:schemeClr val="tx1"/>
                        </a:solidFill>
                      </a:endParaRPr>
                    </a:p>
                  </a:txBody>
                  <a:tcPr>
                    <a:solidFill>
                      <a:schemeClr val="accent6">
                        <a:alpha val="40000"/>
                      </a:schemeClr>
                    </a:solidFill>
                  </a:tcPr>
                </a:tc>
                <a:extLst>
                  <a:ext uri="{0D108BD9-81ED-4DB2-BD59-A6C34878D82A}">
                    <a16:rowId xmlns:a16="http://schemas.microsoft.com/office/drawing/2014/main" xmlns=""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xmlns=""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汽車科：</a:t>
                      </a:r>
                      <a:r>
                        <a:rPr lang="zh-TW" altLang="en-US" sz="2400" b="1" u="none" dirty="0" smtClean="0">
                          <a:solidFill>
                            <a:schemeClr val="tx1"/>
                          </a:solidFill>
                          <a:latin typeface="微軟正黑體" pitchFamily="34" charset="-120"/>
                          <a:ea typeface="微軟正黑體" pitchFamily="34" charset="-120"/>
                        </a:rPr>
                        <a:t>鹿中、</a:t>
                      </a:r>
                      <a:r>
                        <a:rPr lang="zh-TW" altLang="en-US" sz="2400" b="1" u="sng" dirty="0" smtClean="0">
                          <a:solidFill>
                            <a:schemeClr val="tx1"/>
                          </a:solidFill>
                          <a:latin typeface="微軟正黑體" pitchFamily="34" charset="-120"/>
                          <a:ea typeface="微軟正黑體" pitchFamily="34" charset="-120"/>
                        </a:rPr>
                        <a:t>彰工</a:t>
                      </a:r>
                      <a:r>
                        <a:rPr lang="zh-TW" altLang="en-US" sz="2400" b="1" u="none"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大慶</a:t>
                      </a:r>
                      <a:r>
                        <a:rPr lang="zh-TW" altLang="en-US" sz="2400" b="1" u="none" dirty="0" smtClean="0">
                          <a:solidFill>
                            <a:schemeClr val="tx1"/>
                          </a:solidFill>
                          <a:latin typeface="微軟正黑體" pitchFamily="34" charset="-120"/>
                          <a:ea typeface="微軟正黑體" pitchFamily="34" charset="-120"/>
                        </a:rPr>
                        <a:t>、</a:t>
                      </a:r>
                      <a:r>
                        <a:rPr lang="en-US" altLang="zh-TW" sz="2400" b="1" u="none" dirty="0" smtClean="0">
                          <a:solidFill>
                            <a:schemeClr val="tx1"/>
                          </a:solidFill>
                          <a:latin typeface="微軟正黑體" pitchFamily="34" charset="-120"/>
                          <a:ea typeface="微軟正黑體" pitchFamily="34" charset="-120"/>
                        </a:rPr>
                        <a:t/>
                      </a:r>
                      <a:br>
                        <a:rPr lang="en-US" altLang="zh-TW" sz="2400" b="1" u="none" dirty="0" smtClean="0">
                          <a:solidFill>
                            <a:schemeClr val="tx1"/>
                          </a:solidFill>
                          <a:latin typeface="微軟正黑體" pitchFamily="34" charset="-120"/>
                          <a:ea typeface="微軟正黑體" pitchFamily="34" charset="-120"/>
                        </a:rPr>
                      </a:br>
                      <a:r>
                        <a:rPr lang="zh-TW" altLang="en-US" sz="2400" b="1" u="none" dirty="0" smtClean="0">
                          <a:solidFill>
                            <a:schemeClr val="tx1"/>
                          </a:solidFill>
                          <a:latin typeface="微軟正黑體" pitchFamily="34" charset="-120"/>
                          <a:ea typeface="微軟正黑體" pitchFamily="34" charset="-120"/>
                        </a:rPr>
                        <a:t>                達德</a:t>
                      </a:r>
                      <a:endParaRPr lang="en-US" altLang="zh-TW" sz="2400" b="1" u="none" dirty="0" smtClean="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飛機修護科：</a:t>
                      </a:r>
                      <a:r>
                        <a:rPr lang="zh-TW" altLang="en-US" sz="2400" b="1" u="none" dirty="0" smtClean="0">
                          <a:solidFill>
                            <a:schemeClr val="tx1"/>
                          </a:solidFill>
                          <a:latin typeface="微軟正黑體" pitchFamily="34" charset="-120"/>
                          <a:ea typeface="微軟正黑體" pitchFamily="34" charset="-120"/>
                        </a:rPr>
                        <a:t>大慶</a:t>
                      </a:r>
                      <a:endParaRPr lang="en-US" altLang="zh-TW" sz="2400" b="1" u="none" dirty="0" smtClean="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1785761738"/>
              </p:ext>
            </p:extLst>
          </p:nvPr>
        </p:nvGraphicFramePr>
        <p:xfrm>
          <a:off x="4788024" y="1268760"/>
          <a:ext cx="4176464" cy="30175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資訊科：</a:t>
                      </a:r>
                      <a:r>
                        <a:rPr lang="zh-TW" altLang="en-US" sz="2400" b="1" u="sng" dirty="0" smtClean="0">
                          <a:solidFill>
                            <a:schemeClr val="tx1"/>
                          </a:solidFill>
                          <a:latin typeface="微軟正黑體" pitchFamily="34" charset="-120"/>
                          <a:ea typeface="微軟正黑體" pitchFamily="34" charset="-120"/>
                        </a:rPr>
                        <a:t>彰工</a:t>
                      </a:r>
                      <a:r>
                        <a:rPr lang="zh-TW" altLang="en-US" sz="2400" b="1" dirty="0" smtClean="0">
                          <a:solidFill>
                            <a:schemeClr val="tx1"/>
                          </a:solidFill>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崇實、</a:t>
                      </a:r>
                      <a:r>
                        <a:rPr lang="zh-TW" altLang="en-US" sz="2400" b="1" u="sng" dirty="0" smtClean="0">
                          <a:latin typeface="微軟正黑體" pitchFamily="34" charset="-120"/>
                          <a:ea typeface="微軟正黑體" pitchFamily="34" charset="-120"/>
                        </a:rPr>
                        <a:t>永工</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大慶、達德</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電子科：</a:t>
                      </a:r>
                      <a:r>
                        <a:rPr lang="zh-TW" altLang="en-US" sz="2400" b="1" u="none"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、二工、正德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控制科：</a:t>
                      </a:r>
                      <a:r>
                        <a:rPr lang="zh-TW" altLang="en-US" sz="2400" b="1" dirty="0" smtClean="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電機科：</a:t>
                      </a:r>
                      <a:r>
                        <a:rPr lang="zh-TW" altLang="en-US" sz="2400" b="1" u="sng"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a:t>
                      </a:r>
                      <a:r>
                        <a:rPr lang="zh-TW" altLang="en-US" sz="2400" b="1" u="sng" dirty="0" smtClean="0">
                          <a:latin typeface="微軟正黑體" pitchFamily="34" charset="-120"/>
                          <a:ea typeface="微軟正黑體" pitchFamily="34" charset="-120"/>
                        </a:rPr>
                        <a:t>秀工</a:t>
                      </a:r>
                      <a:r>
                        <a:rPr lang="zh-TW" altLang="en-US" sz="2400" b="1" dirty="0" smtClean="0">
                          <a:latin typeface="微軟正黑體" pitchFamily="34" charset="-120"/>
                          <a:ea typeface="微軟正黑體" pitchFamily="34" charset="-120"/>
                        </a:rPr>
                        <a:t>、</a:t>
                      </a:r>
                      <a:r>
                        <a:rPr lang="zh-TW" altLang="en-US" sz="2400" b="1" u="sng" dirty="0" smtClean="0">
                          <a:latin typeface="微軟正黑體" pitchFamily="34" charset="-120"/>
                          <a:ea typeface="微軟正黑體" pitchFamily="34" charset="-120"/>
                        </a:rPr>
                        <a:t>崇實</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電機空調科：</a:t>
                      </a:r>
                      <a:r>
                        <a:rPr lang="zh-TW" altLang="en-US" sz="2400" b="1" u="sng" dirty="0" smtClean="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xmlns=""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建築科：</a:t>
                      </a:r>
                      <a:r>
                        <a:rPr lang="zh-TW" altLang="en-US" sz="2400" b="1" u="sng"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、秀工、員農、</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a:t>
                      </a:r>
                      <a:r>
                        <a:rPr lang="zh-TW" altLang="en-US" sz="2400" b="1" u="none" dirty="0" smtClean="0">
                          <a:latin typeface="微軟正黑體" pitchFamily="34" charset="-120"/>
                          <a:ea typeface="微軟正黑體" pitchFamily="34" charset="-120"/>
                        </a:rPr>
                        <a:t>永工</a:t>
                      </a:r>
                      <a:r>
                        <a:rPr lang="zh-TW" altLang="en-US" sz="2400" b="1" dirty="0" smtClean="0">
                          <a:latin typeface="微軟正黑體" pitchFamily="34" charset="-120"/>
                          <a:ea typeface="微軟正黑體" pitchFamily="34" charset="-120"/>
                        </a:rPr>
                        <a:t>、二工</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9587" y="464456"/>
            <a:ext cx="9014414" cy="706438"/>
          </a:xfrm>
        </p:spPr>
        <p:txBody>
          <a:bodyPr>
            <a:normAutofit/>
          </a:bodyPr>
          <a:lstStyle/>
          <a:p>
            <a:pPr lvl="0"/>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商業、水產、藝術類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2093298348"/>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xmlns=""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商業經營科：</a:t>
                      </a:r>
                      <a:r>
                        <a:rPr lang="zh-TW" altLang="en-US" sz="2400" b="1" u="sng" dirty="0" smtClean="0">
                          <a:solidFill>
                            <a:schemeClr val="tx1"/>
                          </a:solidFill>
                          <a:latin typeface="微軟正黑體" pitchFamily="34" charset="-120"/>
                          <a:ea typeface="微軟正黑體" pitchFamily="34" charset="-120"/>
                        </a:rPr>
                        <a:t>鹿中</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彰商</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員家</a:t>
                      </a:r>
                      <a:r>
                        <a:rPr lang="zh-TW" altLang="en-US" sz="2400" b="1"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北家</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二工</a:t>
                      </a:r>
                      <a:r>
                        <a:rPr lang="zh-TW" altLang="en-US" sz="2400" b="1" u="none" dirty="0" smtClean="0">
                          <a:solidFill>
                            <a:schemeClr val="tx1"/>
                          </a:solidFill>
                          <a:latin typeface="微軟正黑體" pitchFamily="34" charset="-120"/>
                          <a:ea typeface="微軟正黑體" pitchFamily="34" charset="-120"/>
                        </a:rPr>
                        <a:t>、正德</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國際貿易科：</a:t>
                      </a:r>
                      <a:r>
                        <a:rPr lang="zh-TW" altLang="en-US" sz="2400" b="1" dirty="0" smtClean="0">
                          <a:solidFill>
                            <a:schemeClr val="tx1"/>
                          </a:solidFill>
                          <a:latin typeface="微軟正黑體" pitchFamily="34" charset="-120"/>
                          <a:ea typeface="微軟正黑體" pitchFamily="34" charset="-120"/>
                        </a:rPr>
                        <a:t>鹿中、</a:t>
                      </a:r>
                      <a:r>
                        <a:rPr lang="zh-TW" altLang="en-US" sz="2400" b="1" u="none" dirty="0" smtClean="0">
                          <a:solidFill>
                            <a:schemeClr val="tx1"/>
                          </a:solidFill>
                          <a:latin typeface="微軟正黑體" pitchFamily="34" charset="-120"/>
                          <a:ea typeface="微軟正黑體" pitchFamily="34" charset="-120"/>
                        </a:rPr>
                        <a:t>彰商</a:t>
                      </a:r>
                      <a:r>
                        <a:rPr lang="zh-TW" altLang="en-US" sz="2400" b="1" dirty="0" smtClean="0">
                          <a:solidFill>
                            <a:schemeClr val="tx1"/>
                          </a:solidFill>
                          <a:latin typeface="微軟正黑體" pitchFamily="34" charset="-120"/>
                          <a:ea typeface="微軟正黑體" pitchFamily="34" charset="-120"/>
                        </a:rPr>
                        <a:t>、員家、北家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資料處理科：</a:t>
                      </a:r>
                      <a:r>
                        <a:rPr lang="zh-TW" altLang="en-US" sz="2400" b="1" dirty="0" smtClean="0">
                          <a:solidFill>
                            <a:schemeClr val="tx1"/>
                          </a:solidFill>
                          <a:latin typeface="微軟正黑體" pitchFamily="34" charset="-120"/>
                          <a:ea typeface="微軟正黑體" pitchFamily="34" charset="-120"/>
                        </a:rPr>
                        <a:t>彰商、北家、</a:t>
                      </a:r>
                      <a:r>
                        <a:rPr lang="zh-TW" altLang="en-US" sz="2400" b="1" u="sng" dirty="0" smtClean="0">
                          <a:solidFill>
                            <a:schemeClr val="tx1"/>
                          </a:solidFill>
                          <a:latin typeface="微軟正黑體" pitchFamily="34" charset="-120"/>
                          <a:ea typeface="微軟正黑體" pitchFamily="34" charset="-120"/>
                        </a:rPr>
                        <a:t>二工</a:t>
                      </a:r>
                      <a:r>
                        <a:rPr lang="zh-TW" altLang="en-US" sz="2400" b="1" dirty="0" smtClean="0">
                          <a:solidFill>
                            <a:schemeClr val="tx1"/>
                          </a:solidFill>
                          <a:latin typeface="微軟正黑體" pitchFamily="34" charset="-120"/>
                          <a:ea typeface="微軟正黑體" pitchFamily="34" charset="-120"/>
                        </a:rPr>
                        <a:t>、達德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電子商務科：</a:t>
                      </a:r>
                      <a:r>
                        <a:rPr lang="zh-TW" altLang="en-US" sz="2400" b="1" dirty="0" smtClean="0">
                          <a:solidFill>
                            <a:schemeClr val="tx1"/>
                          </a:solidFill>
                          <a:latin typeface="微軟正黑體" pitchFamily="34" charset="-120"/>
                          <a:ea typeface="微軟正黑體" pitchFamily="34" charset="-120"/>
                        </a:rPr>
                        <a:t>員農、達德、大慶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3391328421"/>
              </p:ext>
            </p:extLst>
          </p:nvPr>
        </p:nvGraphicFramePr>
        <p:xfrm>
          <a:off x="251520" y="3933056"/>
          <a:ext cx="4968552" cy="822960"/>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xmlns=""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應用英語科：</a:t>
                      </a:r>
                      <a:r>
                        <a:rPr lang="zh-TW" altLang="en-US" sz="2400" b="1" dirty="0" smtClean="0">
                          <a:solidFill>
                            <a:schemeClr val="tx1"/>
                          </a:solidFill>
                          <a:latin typeface="微軟正黑體" pitchFamily="34" charset="-120"/>
                          <a:ea typeface="微軟正黑體" pitchFamily="34" charset="-120"/>
                        </a:rPr>
                        <a:t>彰商、員家、正德</a:t>
                      </a:r>
                      <a:r>
                        <a:rPr lang="en-US" altLang="zh-TW" sz="2400" b="1" dirty="0" smtClean="0">
                          <a:solidFill>
                            <a:srgbClr val="FF0000"/>
                          </a:solidFill>
                          <a:latin typeface="微軟正黑體" pitchFamily="34" charset="-120"/>
                          <a:ea typeface="微軟正黑體" pitchFamily="34" charset="-120"/>
                        </a:rPr>
                        <a:t/>
                      </a:r>
                      <a:br>
                        <a:rPr lang="en-US" altLang="zh-TW" sz="2400" b="1" dirty="0" smtClean="0">
                          <a:solidFill>
                            <a:srgbClr val="FF0000"/>
                          </a:solidFill>
                          <a:latin typeface="微軟正黑體" pitchFamily="34" charset="-120"/>
                          <a:ea typeface="微軟正黑體" pitchFamily="34" charset="-120"/>
                        </a:rPr>
                      </a:br>
                      <a:r>
                        <a:rPr lang="zh-TW" altLang="en-US" sz="2400" b="1" dirty="0" smtClean="0">
                          <a:solidFill>
                            <a:srgbClr val="FF0000"/>
                          </a:solidFill>
                          <a:latin typeface="微軟正黑體" pitchFamily="34" charset="-120"/>
                          <a:ea typeface="微軟正黑體" pitchFamily="34" charset="-120"/>
                        </a:rPr>
                        <a:t>應用日語科：</a:t>
                      </a:r>
                      <a:r>
                        <a:rPr lang="zh-TW" altLang="en-US" sz="2400" b="1" dirty="0" smtClean="0">
                          <a:solidFill>
                            <a:schemeClr val="tx1"/>
                          </a:solidFill>
                          <a:latin typeface="微軟正黑體" pitchFamily="34" charset="-120"/>
                          <a:ea typeface="微軟正黑體" pitchFamily="34" charset="-120"/>
                        </a:rPr>
                        <a:t>正德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1638364409"/>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xmlns=""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室內空間設計科：</a:t>
                      </a:r>
                      <a:r>
                        <a:rPr lang="zh-TW" altLang="en-US" sz="2400" b="1" u="sng" dirty="0" smtClean="0">
                          <a:solidFill>
                            <a:schemeClr val="tx1"/>
                          </a:solidFill>
                          <a:latin typeface="微軟正黑體" pitchFamily="34" charset="-120"/>
                          <a:ea typeface="微軟正黑體" pitchFamily="34" charset="-120"/>
                        </a:rPr>
                        <a:t>秀工</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崇實</a:t>
                      </a:r>
                      <a:r>
                        <a:rPr lang="zh-TW" altLang="en-US" sz="2400" b="1" dirty="0" smtClean="0">
                          <a:solidFill>
                            <a:schemeClr val="tx1"/>
                          </a:solidFill>
                          <a:latin typeface="微軟正黑體" pitchFamily="34" charset="-120"/>
                          <a:ea typeface="微軟正黑體" pitchFamily="34" charset="-120"/>
                        </a:rPr>
                        <a:t>、永工</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家具設計科：</a:t>
                      </a:r>
                      <a:r>
                        <a:rPr lang="zh-TW" altLang="en-US" sz="2400" b="1" dirty="0" smtClean="0">
                          <a:solidFill>
                            <a:schemeClr val="tx1"/>
                          </a:solidFill>
                          <a:latin typeface="微軟正黑體" pitchFamily="34" charset="-120"/>
                          <a:ea typeface="微軟正黑體" pitchFamily="34" charset="-120"/>
                        </a:rPr>
                        <a:t>崇實</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廣告設計科：</a:t>
                      </a:r>
                      <a:r>
                        <a:rPr lang="zh-TW" altLang="en-US" sz="2400" b="1" dirty="0" smtClean="0">
                          <a:solidFill>
                            <a:schemeClr val="tx1"/>
                          </a:solidFill>
                          <a:latin typeface="微軟正黑體" pitchFamily="34" charset="-120"/>
                          <a:ea typeface="微軟正黑體" pitchFamily="34" charset="-120"/>
                        </a:rPr>
                        <a:t>彰商、北家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xmlns=""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多媒體動畫科：</a:t>
                      </a:r>
                      <a:r>
                        <a:rPr lang="zh-TW" altLang="en-US" sz="2400" b="1" dirty="0" smtClean="0">
                          <a:latin typeface="微軟正黑體" pitchFamily="34" charset="-120"/>
                          <a:ea typeface="微軟正黑體" pitchFamily="34" charset="-120"/>
                        </a:rPr>
                        <a:t>大慶</a:t>
                      </a:r>
                      <a:endParaRPr lang="en-US" altLang="zh-TW" sz="2400" b="1" u="sng" dirty="0" smtClean="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xmlns=""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水產養殖科*：</a:t>
                      </a:r>
                      <a:r>
                        <a:rPr lang="zh-TW" altLang="en-US" sz="2400" b="1" dirty="0" smtClean="0">
                          <a:solidFill>
                            <a:schemeClr val="tx1"/>
                          </a:solidFill>
                          <a:latin typeface="微軟正黑體" pitchFamily="34" charset="-120"/>
                          <a:ea typeface="微軟正黑體" pitchFamily="34" charset="-120"/>
                        </a:rPr>
                        <a:t>鹿中</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89548" y="469273"/>
            <a:ext cx="8229600" cy="706438"/>
          </a:xfrm>
        </p:spPr>
        <p:txBody>
          <a:bodyPr>
            <a:normAutofit/>
          </a:bodyPr>
          <a:lstStyle/>
          <a:p>
            <a:pPr lvl="0"/>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3133893330"/>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xmlns=""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園藝科：</a:t>
                      </a:r>
                      <a:r>
                        <a:rPr lang="zh-TW" altLang="en-US" sz="2400" b="1" u="sng" dirty="0" smtClean="0">
                          <a:solidFill>
                            <a:schemeClr val="tx1"/>
                          </a:solidFill>
                          <a:latin typeface="微軟正黑體" pitchFamily="34" charset="-120"/>
                          <a:ea typeface="微軟正黑體" pitchFamily="34" charset="-120"/>
                        </a:rPr>
                        <a:t>員農</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農場經營科*：</a:t>
                      </a:r>
                      <a:r>
                        <a:rPr lang="zh-TW" altLang="en-US" sz="2400" b="1" dirty="0" smtClean="0">
                          <a:solidFill>
                            <a:schemeClr val="tx1"/>
                          </a:solidFill>
                          <a:latin typeface="微軟正黑體" pitchFamily="34" charset="-120"/>
                          <a:ea typeface="微軟正黑體" pitchFamily="34" charset="-120"/>
                        </a:rPr>
                        <a:t>員農</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畜產保健料*：</a:t>
                      </a:r>
                      <a:r>
                        <a:rPr lang="zh-TW" altLang="en-US" sz="2400" b="1" dirty="0" smtClean="0">
                          <a:solidFill>
                            <a:schemeClr val="tx1"/>
                          </a:solidFill>
                          <a:latin typeface="微軟正黑體" pitchFamily="34" charset="-120"/>
                          <a:ea typeface="微軟正黑體" pitchFamily="34" charset="-120"/>
                        </a:rPr>
                        <a:t>員農</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4071021459"/>
              </p:ext>
            </p:extLst>
          </p:nvPr>
        </p:nvGraphicFramePr>
        <p:xfrm>
          <a:off x="4499992" y="3076562"/>
          <a:ext cx="4436055" cy="3160749"/>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xmlns=""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家政科：</a:t>
                      </a:r>
                      <a:r>
                        <a:rPr lang="zh-TW" altLang="en-US" sz="2400" b="1" dirty="0" smtClean="0">
                          <a:solidFill>
                            <a:schemeClr val="tx1"/>
                          </a:solidFill>
                          <a:latin typeface="微軟正黑體" pitchFamily="34" charset="-120"/>
                          <a:ea typeface="微軟正黑體" pitchFamily="34" charset="-120"/>
                        </a:rPr>
                        <a:t>員家</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服裝科：</a:t>
                      </a:r>
                      <a:r>
                        <a:rPr lang="zh-TW" altLang="en-US" sz="2400" b="1" dirty="0" smtClean="0">
                          <a:solidFill>
                            <a:schemeClr val="tx1"/>
                          </a:solidFill>
                          <a:latin typeface="微軟正黑體" pitchFamily="34" charset="-120"/>
                          <a:ea typeface="微軟正黑體" pitchFamily="34" charset="-120"/>
                        </a:rPr>
                        <a:t>員家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時尚造型科：</a:t>
                      </a:r>
                      <a:r>
                        <a:rPr lang="zh-TW" altLang="en-US" sz="2400" b="1" dirty="0" smtClean="0">
                          <a:solidFill>
                            <a:schemeClr val="tx1"/>
                          </a:solidFill>
                          <a:latin typeface="微軟正黑體" pitchFamily="34" charset="-120"/>
                          <a:ea typeface="微軟正黑體" pitchFamily="34" charset="-120"/>
                        </a:rPr>
                        <a:t>大慶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94699">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幼兒保育科：</a:t>
                      </a:r>
                      <a:r>
                        <a:rPr lang="zh-TW" altLang="en-US" sz="2400" b="1" u="sng" dirty="0" smtClean="0">
                          <a:solidFill>
                            <a:schemeClr val="tx1"/>
                          </a:solidFill>
                          <a:latin typeface="微軟正黑體" pitchFamily="34" charset="-120"/>
                          <a:ea typeface="微軟正黑體" pitchFamily="34" charset="-120"/>
                        </a:rPr>
                        <a:t>員家</a:t>
                      </a:r>
                      <a:r>
                        <a:rPr lang="zh-TW" altLang="en-US" sz="2400" b="1" dirty="0" smtClean="0">
                          <a:solidFill>
                            <a:schemeClr val="tx1"/>
                          </a:solidFill>
                          <a:latin typeface="微軟正黑體" pitchFamily="34" charset="-120"/>
                          <a:ea typeface="微軟正黑體" pitchFamily="34" charset="-120"/>
                        </a:rPr>
                        <a:t>、達德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美容科：</a:t>
                      </a:r>
                      <a:r>
                        <a:rPr lang="zh-TW" altLang="en-US" sz="2400" b="1" u="sng" dirty="0" smtClean="0">
                          <a:solidFill>
                            <a:schemeClr val="tx1"/>
                          </a:solidFill>
                          <a:latin typeface="微軟正黑體" pitchFamily="34" charset="-120"/>
                          <a:ea typeface="微軟正黑體" pitchFamily="34" charset="-120"/>
                        </a:rPr>
                        <a:t>北家</a:t>
                      </a:r>
                      <a:r>
                        <a:rPr lang="zh-TW" altLang="en-US" sz="2400" b="1" u="none" dirty="0" smtClean="0">
                          <a:solidFill>
                            <a:schemeClr val="tx1"/>
                          </a:solidFill>
                          <a:latin typeface="微軟正黑體" pitchFamily="34" charset="-120"/>
                          <a:ea typeface="微軟正黑體" pitchFamily="34" charset="-120"/>
                        </a:rPr>
                        <a:t>、達德</a:t>
                      </a:r>
                      <a:r>
                        <a:rPr lang="zh-TW" altLang="en-US" sz="2400" b="1" dirty="0" smtClean="0">
                          <a:solidFill>
                            <a:schemeClr val="tx1"/>
                          </a:solidFill>
                          <a:latin typeface="微軟正黑體" pitchFamily="34" charset="-120"/>
                          <a:ea typeface="微軟正黑體" pitchFamily="34" charset="-120"/>
                        </a:rPr>
                        <a:t>、員家</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夜</a:t>
                      </a:r>
                      <a:r>
                        <a:rPr lang="en-US" altLang="zh-TW" sz="2400" b="1" dirty="0" smtClean="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照顧服務科：</a:t>
                      </a:r>
                      <a:r>
                        <a:rPr lang="zh-TW" altLang="en-US" sz="2400" b="1" u="none" dirty="0" smtClean="0">
                          <a:solidFill>
                            <a:schemeClr val="tx1"/>
                          </a:solidFill>
                          <a:latin typeface="微軟正黑體" pitchFamily="34" charset="-120"/>
                          <a:ea typeface="微軟正黑體" pitchFamily="34" charset="-120"/>
                        </a:rPr>
                        <a:t>北家</a:t>
                      </a:r>
                      <a:r>
                        <a:rPr lang="en-US" altLang="zh-TW" sz="2400" b="1" u="none"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夜</a:t>
                      </a:r>
                      <a:r>
                        <a:rPr lang="en-US" altLang="zh-TW" sz="2400" b="1" u="none"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、達德</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食品加工科：</a:t>
                      </a:r>
                      <a:r>
                        <a:rPr lang="zh-TW" altLang="en-US" sz="2400" b="1" u="none" dirty="0" smtClean="0">
                          <a:solidFill>
                            <a:schemeClr val="tx1"/>
                          </a:solidFill>
                          <a:latin typeface="微軟正黑體" pitchFamily="34" charset="-120"/>
                          <a:ea typeface="微軟正黑體" pitchFamily="34" charset="-120"/>
                        </a:rPr>
                        <a:t>員農</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4160441942"/>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xmlns=""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餐飲管理科：</a:t>
                      </a:r>
                      <a:r>
                        <a:rPr lang="zh-TW" altLang="en-US" sz="2400" b="1" dirty="0" smtClean="0">
                          <a:solidFill>
                            <a:schemeClr val="tx1"/>
                          </a:solidFill>
                          <a:latin typeface="微軟正黑體" pitchFamily="34" charset="-120"/>
                          <a:ea typeface="微軟正黑體" pitchFamily="34" charset="-120"/>
                        </a:rPr>
                        <a:t>北家、</a:t>
                      </a:r>
                      <a:r>
                        <a:rPr lang="zh-TW" altLang="en-US" sz="2400" b="1" u="sng" dirty="0" smtClean="0">
                          <a:solidFill>
                            <a:schemeClr val="tx1"/>
                          </a:solidFill>
                          <a:latin typeface="微軟正黑體" pitchFamily="34" charset="-120"/>
                          <a:ea typeface="微軟正黑體" pitchFamily="34" charset="-120"/>
                        </a:rPr>
                        <a:t>大慶</a:t>
                      </a:r>
                      <a:r>
                        <a:rPr lang="zh-TW" altLang="en-US" sz="2400" b="1" dirty="0" smtClean="0">
                          <a:solidFill>
                            <a:schemeClr val="tx1"/>
                          </a:solidFill>
                          <a:latin typeface="微軟正黑體" pitchFamily="34" charset="-120"/>
                          <a:ea typeface="微軟正黑體" pitchFamily="34" charset="-120"/>
                        </a:rPr>
                        <a:t>、達德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觀光事業科：</a:t>
                      </a:r>
                      <a:r>
                        <a:rPr lang="zh-TW" altLang="en-US" sz="2400" b="1" dirty="0" smtClean="0">
                          <a:solidFill>
                            <a:schemeClr val="tx1"/>
                          </a:solidFill>
                          <a:latin typeface="微軟正黑體" pitchFamily="34" charset="-120"/>
                          <a:ea typeface="微軟正黑體" pitchFamily="34" charset="-120"/>
                        </a:rPr>
                        <a:t>達德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smtClean="0">
                <a:latin typeface="微軟正黑體" pitchFamily="34" charset="-120"/>
                <a:ea typeface="微軟正黑體" pitchFamily="34" charset="-120"/>
              </a:rPr>
              <a:t>招生科別名額依各招生簡章為準</a:t>
            </a:r>
            <a:endParaRPr lang="en-US" altLang="zh-TW" sz="2000" b="1" dirty="0" smtClean="0">
              <a:latin typeface="微軟正黑體" pitchFamily="34" charset="-120"/>
              <a:ea typeface="微軟正黑體" pitchFamily="34" charset="-120"/>
            </a:endParaRPr>
          </a:p>
          <a:p>
            <a:r>
              <a:rPr lang="zh-TW" altLang="en-US" sz="2000" b="1" dirty="0" smtClean="0">
                <a:latin typeface="微軟正黑體" pitchFamily="34" charset="-120"/>
                <a:ea typeface="微軟正黑體" pitchFamily="34" charset="-120"/>
              </a:rPr>
              <a:t>底線：同時開設於進修</a:t>
            </a:r>
            <a:r>
              <a:rPr lang="zh-TW" altLang="en-US" sz="2000" b="1" dirty="0">
                <a:latin typeface="微軟正黑體" pitchFamily="34" charset="-120"/>
                <a:ea typeface="微軟正黑體" pitchFamily="34" charset="-120"/>
              </a:rPr>
              <a:t>部</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夜校</a:t>
            </a:r>
            <a:r>
              <a:rPr lang="en-US" altLang="zh-TW" sz="2000" b="1" dirty="0" smtClean="0">
                <a:latin typeface="微軟正黑體" pitchFamily="34" charset="-120"/>
                <a:ea typeface="微軟正黑體" pitchFamily="34" charset="-120"/>
              </a:rPr>
              <a:t>)</a:t>
            </a:r>
          </a:p>
          <a:p>
            <a:r>
              <a:rPr lang="zh-TW" altLang="en-US" sz="2000" b="1" dirty="0" smtClean="0">
                <a:latin typeface="微軟正黑體" pitchFamily="34" charset="-120"/>
                <a:ea typeface="微軟正黑體" pitchFamily="34" charset="-120"/>
              </a:rPr>
              <a:t>星號：產業特殊需求類科，三年免</a:t>
            </a:r>
            <a:r>
              <a:rPr lang="en-US" altLang="zh-TW" sz="2000" b="1" dirty="0" smtClean="0">
                <a:latin typeface="微軟正黑體" pitchFamily="34" charset="-120"/>
                <a:ea typeface="微軟正黑體" pitchFamily="34" charset="-120"/>
              </a:rPr>
              <a:t/>
            </a:r>
            <a:br>
              <a:rPr lang="en-US" altLang="zh-TW" sz="2000" b="1" dirty="0" smtClean="0">
                <a:latin typeface="微軟正黑體" pitchFamily="34" charset="-120"/>
                <a:ea typeface="微軟正黑體" pitchFamily="34" charset="-120"/>
              </a:rPr>
            </a:br>
            <a:r>
              <a:rPr lang="zh-TW" altLang="en-US" sz="2000" b="1" dirty="0" smtClean="0">
                <a:latin typeface="微軟正黑體" pitchFamily="34" charset="-120"/>
                <a:ea typeface="微軟正黑體" pitchFamily="34" charset="-120"/>
              </a:rPr>
              <a:t>            學雜費</a:t>
            </a:r>
            <a:endParaRPr lang="en-US" altLang="zh-TW" sz="2000" b="1" dirty="0" smtClean="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nvPr>
        </p:nvGraphicFramePr>
        <p:xfrm>
          <a:off x="476250" y="1340768"/>
          <a:ext cx="7964488" cy="5275265"/>
        </p:xfrm>
        <a:graphic>
          <a:graphicData uri="http://schemas.openxmlformats.org/drawingml/2006/table">
            <a:tbl>
              <a:tblPr/>
              <a:tblGrid>
                <a:gridCol w="2052915">
                  <a:extLst>
                    <a:ext uri="{9D8B030D-6E8A-4147-A177-3AD203B41FA5}">
                      <a16:colId xmlns:a16="http://schemas.microsoft.com/office/drawing/2014/main" xmlns="" val="20000"/>
                    </a:ext>
                  </a:extLst>
                </a:gridCol>
                <a:gridCol w="1769695">
                  <a:extLst>
                    <a:ext uri="{9D8B030D-6E8A-4147-A177-3AD203B41FA5}">
                      <a16:colId xmlns:a16="http://schemas.microsoft.com/office/drawing/2014/main" xmlns="" val="20001"/>
                    </a:ext>
                  </a:extLst>
                </a:gridCol>
                <a:gridCol w="2147323">
                  <a:extLst>
                    <a:ext uri="{9D8B030D-6E8A-4147-A177-3AD203B41FA5}">
                      <a16:colId xmlns:a16="http://schemas.microsoft.com/office/drawing/2014/main" xmlns="" val="20002"/>
                    </a:ext>
                  </a:extLst>
                </a:gridCol>
                <a:gridCol w="101272">
                  <a:extLst>
                    <a:ext uri="{9D8B030D-6E8A-4147-A177-3AD203B41FA5}">
                      <a16:colId xmlns:a16="http://schemas.microsoft.com/office/drawing/2014/main" xmlns="" val="20003"/>
                    </a:ext>
                  </a:extLst>
                </a:gridCol>
                <a:gridCol w="1893283">
                  <a:extLst>
                    <a:ext uri="{9D8B030D-6E8A-4147-A177-3AD203B41FA5}">
                      <a16:colId xmlns:a16="http://schemas.microsoft.com/office/drawing/2014/main" xmlns="" val="20004"/>
                    </a:ext>
                  </a:extLst>
                </a:gridCol>
              </a:tblGrid>
              <a:tr h="488950">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16</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17</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xmlns=""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xmlns=""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457200" y="260648"/>
            <a:ext cx="8002588" cy="850900"/>
          </a:xfrm>
          <a:prstGeom prst="rect">
            <a:avLst/>
          </a:pr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9256071"/>
              </p:ext>
            </p:extLst>
          </p:nvPr>
        </p:nvGraphicFramePr>
        <p:xfrm>
          <a:off x="107504" y="664712"/>
          <a:ext cx="8856985" cy="6012696"/>
        </p:xfrm>
        <a:graphic>
          <a:graphicData uri="http://schemas.openxmlformats.org/drawingml/2006/table">
            <a:tbl>
              <a:tblPr firstRow="1" firstCol="1" bandRow="1">
                <a:tableStyleId>{5C22544A-7EE6-4342-B048-85BDC9FD1C3A}</a:tableStyleId>
              </a:tblPr>
              <a:tblGrid>
                <a:gridCol w="439189">
                  <a:extLst>
                    <a:ext uri="{9D8B030D-6E8A-4147-A177-3AD203B41FA5}">
                      <a16:colId xmlns:a16="http://schemas.microsoft.com/office/drawing/2014/main" xmlns="" val="20000"/>
                    </a:ext>
                  </a:extLst>
                </a:gridCol>
                <a:gridCol w="805180">
                  <a:extLst>
                    <a:ext uri="{9D8B030D-6E8A-4147-A177-3AD203B41FA5}">
                      <a16:colId xmlns:a16="http://schemas.microsoft.com/office/drawing/2014/main" xmlns="" val="20001"/>
                    </a:ext>
                  </a:extLst>
                </a:gridCol>
                <a:gridCol w="7612616">
                  <a:extLst>
                    <a:ext uri="{9D8B030D-6E8A-4147-A177-3AD203B41FA5}">
                      <a16:colId xmlns:a16="http://schemas.microsoft.com/office/drawing/2014/main" xmlns="" val="20002"/>
                    </a:ext>
                  </a:extLst>
                </a:gridCol>
              </a:tblGrid>
              <a:tr h="404691">
                <a:tc>
                  <a:txBody>
                    <a:bodyPr/>
                    <a:lstStyle/>
                    <a:p>
                      <a:pPr algn="ctr">
                        <a:spcAft>
                          <a:spcPts val="0"/>
                        </a:spcAft>
                      </a:pPr>
                      <a:r>
                        <a:rPr lang="zh-TW" altLang="en-US" sz="2400" kern="100" dirty="0" smtClean="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smtClean="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0"/>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a:t>
                      </a:r>
                      <a:r>
                        <a:rPr lang="zh-TW" sz="1600" u="none" kern="0" dirty="0" smtClean="0">
                          <a:effectLst/>
                          <a:latin typeface="微軟正黑體" panose="020B0604030504040204" pitchFamily="34" charset="-120"/>
                          <a:ea typeface="微軟正黑體" panose="020B0604030504040204" pitchFamily="34" charset="-120"/>
                        </a:rPr>
                        <a:t>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1"/>
                  </a:ext>
                </a:extLst>
              </a:tr>
              <a:tr h="502754">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國立臺北</a:t>
                      </a:r>
                      <a:r>
                        <a:rPr lang="zh-TW" sz="1600" u="none" kern="0" dirty="0" smtClean="0">
                          <a:effectLst/>
                          <a:latin typeface="微軟正黑體" panose="020B0604030504040204" pitchFamily="34" charset="-120"/>
                          <a:ea typeface="微軟正黑體" panose="020B0604030504040204" pitchFamily="34" charset="-120"/>
                        </a:rPr>
                        <a:t>商業</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臺北城市科技大學</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士林校區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r>
                        <a:rPr lang="en-US" sz="1600" u="none" kern="0" dirty="0">
                          <a:effectLst/>
                          <a:latin typeface="微軟正黑體" panose="020B0604030504040204" pitchFamily="34" charset="-120"/>
                          <a:ea typeface="微軟正黑體" panose="020B0604030504040204" pitchFamily="34" charset="-120"/>
                        </a:rPr>
                        <a:t/>
                      </a:r>
                      <a:br>
                        <a:rPr lang="en-US" sz="1600" u="none" kern="0" dirty="0">
                          <a:effectLst/>
                          <a:latin typeface="微軟正黑體" panose="020B0604030504040204" pitchFamily="34" charset="-120"/>
                          <a:ea typeface="微軟正黑體" panose="020B0604030504040204" pitchFamily="34" charset="-120"/>
                        </a:rPr>
                      </a:br>
                      <a:r>
                        <a:rPr lang="zh-TW" altLang="en-US" sz="1600" u="none" kern="0" dirty="0" smtClean="0">
                          <a:effectLst/>
                          <a:latin typeface="微軟正黑體" panose="020B0604030504040204" pitchFamily="34" charset="-120"/>
                          <a:ea typeface="微軟正黑體" panose="020B0604030504040204" pitchFamily="34" charset="-120"/>
                        </a:rPr>
                        <a:t>康寧大學</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台北校區</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關渡校區</a:t>
                      </a:r>
                      <a:r>
                        <a:rPr lang="en-US"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2"/>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致</a:t>
                      </a:r>
                      <a:r>
                        <a:rPr lang="zh-TW" sz="1600" u="none" kern="0" dirty="0" smtClean="0">
                          <a:effectLst/>
                          <a:latin typeface="微軟正黑體" panose="020B0604030504040204" pitchFamily="34" charset="-120"/>
                          <a:ea typeface="微軟正黑體" panose="020B0604030504040204" pitchFamily="34" charset="-120"/>
                        </a:rPr>
                        <a:t>理</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醒吾科技大學</a:t>
                      </a:r>
                      <a:r>
                        <a:rPr 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宏國</a:t>
                      </a:r>
                      <a:r>
                        <a:rPr lang="zh-TW" sz="1600" u="none" kern="0" dirty="0" smtClean="0">
                          <a:effectLst/>
                          <a:latin typeface="微軟正黑體" panose="020B0604030504040204" pitchFamily="34" charset="-120"/>
                          <a:ea typeface="微軟正黑體" panose="020B0604030504040204" pitchFamily="34" charset="-120"/>
                        </a:rPr>
                        <a:t>德霖</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、黎明</a:t>
                      </a:r>
                      <a:r>
                        <a:rPr lang="zh-TW" sz="1600" u="none" kern="0" dirty="0">
                          <a:effectLst/>
                          <a:latin typeface="微軟正黑體" panose="020B0604030504040204" pitchFamily="34" charset="-120"/>
                          <a:ea typeface="微軟正黑體" panose="020B0604030504040204" pitchFamily="34" charset="-120"/>
                        </a:rPr>
                        <a:t>技術學院、華夏科技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聖約翰</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淡水校本部</a:t>
                      </a:r>
                      <a:r>
                        <a:rPr lang="en-US"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三芝校區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3"/>
                  </a:ext>
                </a:extLst>
              </a:tr>
              <a:tr h="341050">
                <a:tc vMerge="1">
                  <a:txBody>
                    <a:bodyPr/>
                    <a:lstStyle/>
                    <a:p>
                      <a:endParaRPr lang="zh-TW" altLang="en-US"/>
                    </a:p>
                  </a:txBody>
                  <a:tcPr/>
                </a:tc>
                <a:tc>
                  <a:txBody>
                    <a:bodyPr/>
                    <a:lstStyle/>
                    <a:p>
                      <a:pPr algn="ctr">
                        <a:lnSpc>
                          <a:spcPts val="1700"/>
                        </a:lnSpc>
                        <a:spcBef>
                          <a:spcPts val="0"/>
                        </a:spcBef>
                        <a:spcAft>
                          <a:spcPts val="0"/>
                        </a:spcAft>
                      </a:pPr>
                      <a:r>
                        <a:rPr lang="zh-TW" sz="1600" kern="0" dirty="0" smtClean="0">
                          <a:effectLst/>
                          <a:latin typeface="微軟正黑體" panose="020B0604030504040204" pitchFamily="34" charset="-120"/>
                          <a:ea typeface="微軟正黑體" panose="020B0604030504040204" pitchFamily="34" charset="-120"/>
                        </a:rPr>
                        <a:t>桃園</a:t>
                      </a:r>
                      <a:r>
                        <a:rPr lang="zh-TW" altLang="en-US" sz="1600" kern="0" dirty="0" smtClean="0">
                          <a:effectLst/>
                          <a:latin typeface="微軟正黑體" panose="020B0604030504040204" pitchFamily="34" charset="-120"/>
                          <a:ea typeface="微軟正黑體" panose="020B0604030504040204" pitchFamily="34" charset="-120"/>
                        </a:rPr>
                        <a:t>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u="none" kern="0" dirty="0" smtClean="0">
                          <a:effectLst/>
                          <a:latin typeface="微軟正黑體" panose="020B0604030504040204" pitchFamily="34" charset="-120"/>
                          <a:ea typeface="微軟正黑體" panose="020B0604030504040204" pitchFamily="34" charset="-120"/>
                        </a:rPr>
                        <a:t>南亞技術學院</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新生醫護管理專科學校</a:t>
                      </a:r>
                      <a:r>
                        <a:rPr lang="zh-TW" sz="1600" u="none" kern="0" dirty="0" smtClean="0">
                          <a:effectLst/>
                          <a:latin typeface="微軟正黑體" panose="020B0604030504040204" pitchFamily="34" charset="-120"/>
                          <a:ea typeface="微軟正黑體" panose="020B0604030504040204" pitchFamily="34" charset="-120"/>
                        </a:rPr>
                        <a:t>、龍華</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xmlns="" val="1000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新竹縣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大華科技大學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5"/>
                  </a:ext>
                </a:extLst>
              </a:tr>
              <a:tr h="28247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蘭陽技術學院、聖母醫護管理專科學校</a:t>
                      </a: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宜蘭校區</a:t>
                      </a:r>
                      <a:r>
                        <a:rPr lang="en-US"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6"/>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慈</a:t>
                      </a:r>
                      <a:r>
                        <a:rPr lang="zh-TW" sz="1600" u="none" kern="0" dirty="0" smtClean="0">
                          <a:effectLst/>
                          <a:latin typeface="微軟正黑體" panose="020B0604030504040204" pitchFamily="34" charset="-120"/>
                          <a:ea typeface="微軟正黑體" panose="020B0604030504040204" pitchFamily="34" charset="-120"/>
                        </a:rPr>
                        <a:t>濟</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台灣觀光學院</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7"/>
                  </a:ext>
                </a:extLst>
              </a:tr>
              <a:tr h="239723">
                <a:tc rowSpan="4">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仁德醫護管理專科學校</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8"/>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國立臺中科技大學、弘光科技大學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9"/>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smtClean="0">
                          <a:solidFill>
                            <a:srgbClr val="FF0000"/>
                          </a:solidFill>
                          <a:latin typeface="微軟正黑體" panose="020B0604030504040204" pitchFamily="34" charset="-120"/>
                          <a:ea typeface="微軟正黑體" panose="020B0604030504040204" pitchFamily="34" charset="-120"/>
                        </a:rPr>
                        <a:t>國立虎尾科技大學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0"/>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南開科技大學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1"/>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大同技術學院、</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2613544635"/>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崇仁醫護管理專科學校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大林校區</a:t>
                      </a:r>
                      <a:r>
                        <a:rPr lang="en-US" sz="1600" u="none" kern="0" dirty="0" smtClean="0">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2"/>
                  </a:ext>
                </a:extLst>
              </a:tr>
              <a:tr h="180537">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中華醫事科技大學</a:t>
                      </a: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臺南護理專科學校、敏惠醫護管理</a:t>
                      </a:r>
                      <a:r>
                        <a:rPr lang="zh-TW" sz="1600" u="none" kern="0" dirty="0" smtClean="0">
                          <a:effectLst/>
                          <a:latin typeface="微軟正黑體" panose="020B0604030504040204" pitchFamily="34" charset="-120"/>
                          <a:ea typeface="微軟正黑體" panose="020B0604030504040204" pitchFamily="34" charset="-120"/>
                        </a:rPr>
                        <a:t>專科學校</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cs typeface="Times New Roman"/>
                        </a:rPr>
                        <a:t>南臺科技大學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3"/>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高雄餐旅大學</a:t>
                      </a:r>
                      <a:r>
                        <a:rPr lang="zh-TW" sz="1600" u="none" kern="0" dirty="0" smtClean="0">
                          <a:effectLst/>
                          <a:latin typeface="微軟正黑體" panose="020B0604030504040204" pitchFamily="34" charset="-120"/>
                          <a:ea typeface="微軟正黑體" panose="020B0604030504040204" pitchFamily="34" charset="-120"/>
                        </a:rPr>
                        <a:t>、輔</a:t>
                      </a:r>
                      <a:r>
                        <a:rPr lang="zh-TW" sz="1600" u="none" kern="0" dirty="0">
                          <a:effectLst/>
                          <a:latin typeface="微軟正黑體" panose="020B0604030504040204" pitchFamily="34" charset="-120"/>
                          <a:ea typeface="微軟正黑體" panose="020B0604030504040204" pitchFamily="34" charset="-120"/>
                        </a:rPr>
                        <a:t>英科技大學、文藻外語大學</a:t>
                      </a:r>
                      <a:r>
                        <a:rPr lang="zh-TW" sz="1600" u="none" kern="0" dirty="0" smtClean="0">
                          <a:effectLst/>
                          <a:latin typeface="微軟正黑體" panose="020B0604030504040204" pitchFamily="34" charset="-120"/>
                          <a:ea typeface="微軟正黑體" panose="020B0604030504040204" pitchFamily="34" charset="-120"/>
                        </a:rPr>
                        <a:t>、東方設計</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en-US" altLang="zh-TW" sz="1600" u="none" kern="0" dirty="0" smtClean="0">
                          <a:effectLst/>
                          <a:latin typeface="微軟正黑體" panose="020B0604030504040204" pitchFamily="34" charset="-120"/>
                          <a:ea typeface="微軟正黑體" panose="020B0604030504040204" pitchFamily="34" charset="-120"/>
                        </a:rPr>
                        <a:t/>
                      </a:r>
                      <a:br>
                        <a:rPr lang="en-US" altLang="zh-TW" sz="1600" u="none" kern="0" dirty="0" smtClean="0">
                          <a:effectLst/>
                          <a:latin typeface="微軟正黑體" panose="020B0604030504040204" pitchFamily="34" charset="-120"/>
                          <a:ea typeface="微軟正黑體" panose="020B0604030504040204" pitchFamily="34" charset="-120"/>
                        </a:rPr>
                      </a:br>
                      <a:r>
                        <a:rPr lang="zh-TW" sz="1600" u="none" kern="0" dirty="0" smtClean="0">
                          <a:effectLst/>
                          <a:latin typeface="微軟正黑體" panose="020B0604030504040204" pitchFamily="34" charset="-120"/>
                          <a:ea typeface="微軟正黑體" panose="020B0604030504040204" pitchFamily="34" charset="-120"/>
                        </a:rPr>
                        <a:t>樹</a:t>
                      </a:r>
                      <a:r>
                        <a:rPr lang="zh-TW" sz="1600" u="none" kern="0" dirty="0">
                          <a:effectLst/>
                          <a:latin typeface="微軟正黑體" panose="020B0604030504040204" pitchFamily="34" charset="-120"/>
                          <a:ea typeface="微軟正黑體" panose="020B0604030504040204" pitchFamily="34" charset="-120"/>
                        </a:rPr>
                        <a:t>人醫護管理專科學校、育英醫護管理專科學校</a:t>
                      </a:r>
                      <a:r>
                        <a:rPr lang="zh-TW"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國立高雄科技大學、正修科技大學、和春技術學院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美和科技大學、慈惠醫護管理專科學校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5"/>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國立臺東</a:t>
                      </a:r>
                      <a:r>
                        <a:rPr lang="zh-TW" sz="1600" u="none" kern="0" dirty="0" smtClean="0">
                          <a:effectLst/>
                          <a:latin typeface="微軟正黑體" panose="020B0604030504040204" pitchFamily="34" charset="-120"/>
                          <a:ea typeface="微軟正黑體" panose="020B0604030504040204" pitchFamily="34" charset="-120"/>
                        </a:rPr>
                        <a:t>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6"/>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國立澎湖科技大學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7"/>
                  </a:ext>
                </a:extLst>
              </a:tr>
            </a:tbl>
          </a:graphicData>
        </a:graphic>
      </p:graphicFrame>
      <p:sp>
        <p:nvSpPr>
          <p:cNvPr id="6" name="標題 1"/>
          <p:cNvSpPr txBox="1">
            <a:spLocks/>
          </p:cNvSpPr>
          <p:nvPr/>
        </p:nvSpPr>
        <p:spPr bwMode="auto">
          <a:xfrm>
            <a:off x="165386" y="85405"/>
            <a:ext cx="8727094" cy="504056"/>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856" y="407988"/>
            <a:ext cx="8507288" cy="982662"/>
          </a:xfrm>
        </p:spPr>
        <p:txBody>
          <a:bodyPr>
            <a:normAutofit/>
          </a:bodyPr>
          <a:lstStyle/>
          <a:p>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高中</a:t>
            </a: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、高職及</a:t>
            </a: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五專升學進路</a:t>
            </a:r>
            <a:endPar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a:t>
                </a:r>
                <a:r>
                  <a:rPr lang="zh-TW" altLang="en-US" sz="1600" dirty="0" smtClean="0">
                    <a:latin typeface="微軟正黑體" pitchFamily="34" charset="-120"/>
                    <a:ea typeface="微軟正黑體" pitchFamily="34" charset="-120"/>
                  </a:rPr>
                  <a:t>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smtClean="0">
                    <a:latin typeface="微軟正黑體" pitchFamily="34" charset="-120"/>
                    <a:ea typeface="微軟正黑體" pitchFamily="34" charset="-120"/>
                  </a:rPr>
                  <a:t>科大</a:t>
                </a:r>
                <a:r>
                  <a:rPr lang="en-US" altLang="zh-TW" sz="1600" dirty="0" smtClean="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a:ex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834880929"/>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851661396"/>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a:t>
            </a:r>
            <a:r>
              <a:rPr lang="zh-TW" altLang="en-US" sz="3600" b="1" dirty="0" smtClean="0">
                <a:solidFill>
                  <a:prstClr val="white"/>
                </a:solidFill>
                <a:latin typeface="微軟正黑體" pitchFamily="34" charset="-120"/>
                <a:ea typeface="微軟正黑體" pitchFamily="34" charset="-120"/>
              </a:rPr>
              <a:t>填統計與</a:t>
            </a:r>
            <a:r>
              <a:rPr lang="zh-TW" altLang="en-US" sz="3600" b="1" dirty="0">
                <a:solidFill>
                  <a:prstClr val="white"/>
                </a:solidFill>
                <a:latin typeface="微軟正黑體" pitchFamily="34" charset="-120"/>
                <a:ea typeface="微軟正黑體" pitchFamily="34" charset="-120"/>
              </a:rPr>
              <a:t>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74</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75</a:t>
            </a:fld>
            <a:endParaRPr kumimoji="0" lang="en-US" altLang="zh-TW" smtClean="0">
              <a:solidFill>
                <a:srgbClr val="FFFFFF"/>
              </a:solidFill>
              <a:latin typeface="Century Schoolbook" pitchFamily="18" charset="0"/>
            </a:endParaRPr>
          </a:p>
        </p:txBody>
      </p:sp>
      <p:sp>
        <p:nvSpPr>
          <p:cNvPr id="12" name="圓角矩形 11"/>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smtClean="0">
                <a:solidFill>
                  <a:prstClr val="white"/>
                </a:solidFill>
                <a:latin typeface="微軟正黑體" pitchFamily="34" charset="-120"/>
                <a:ea typeface="微軟正黑體" pitchFamily="34" charset="-120"/>
              </a:rPr>
              <a:t>108</a:t>
            </a:r>
            <a:r>
              <a:rPr lang="zh-TW" altLang="en-US" sz="3600" b="1" dirty="0" smtClean="0">
                <a:solidFill>
                  <a:prstClr val="white"/>
                </a:solidFill>
                <a:latin typeface="微軟正黑體" pitchFamily="34" charset="-120"/>
                <a:ea typeface="微軟正黑體" pitchFamily="34" charset="-120"/>
              </a:rPr>
              <a:t>課綱高中職的改變</a:t>
            </a:r>
            <a:endParaRPr lang="zh-TW" altLang="en-US" sz="3600" b="1" dirty="0">
              <a:solidFill>
                <a:prstClr val="white"/>
              </a:solidFill>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p14="http://schemas.microsoft.com/office/powerpoint/2010/main" val="1998258244"/>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3976401156"/>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自未來</a:t>
            </a:r>
            <a:r>
              <a:rPr lang="en-US" altLang="zh-TW" dirty="0" err="1" smtClean="0">
                <a:solidFill>
                  <a:prstClr val="black"/>
                </a:solidFill>
                <a:latin typeface="微軟正黑體" panose="020B0604030504040204" pitchFamily="34" charset="-120"/>
                <a:ea typeface="微軟正黑體" panose="020B0604030504040204" pitchFamily="34" charset="-120"/>
              </a:rPr>
              <a:t>family5</a:t>
            </a:r>
            <a:r>
              <a:rPr lang="zh-TW" altLang="en-US" dirty="0" smtClean="0">
                <a:solidFill>
                  <a:prstClr val="black"/>
                </a:solidFill>
                <a:latin typeface="微軟正黑體" panose="020B0604030504040204" pitchFamily="34" charset="-120"/>
                <a:ea typeface="微軟正黑體" panose="020B0604030504040204" pitchFamily="34" charset="-120"/>
              </a:rPr>
              <a:t>分鐘看懂新課綱</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smtClean="0">
                <a:solidFill>
                  <a:srgbClr val="FF0000"/>
                </a:solidFill>
                <a:effectLst/>
              </a:rPr>
              <a:t>學生要認識自己</a:t>
            </a:r>
            <a:r>
              <a:rPr lang="zh-TW" altLang="en-US" sz="2400" dirty="0" smtClean="0">
                <a:solidFill>
                  <a:srgbClr val="FF0000"/>
                </a:solidFill>
                <a:effectLst/>
              </a:rPr>
              <a:t>，</a:t>
            </a:r>
            <a:r>
              <a:rPr kumimoji="0" lang="zh-TW" altLang="en-US" sz="2400" dirty="0" smtClean="0">
                <a:solidFill>
                  <a:srgbClr val="FF0000"/>
                </a:solidFill>
                <a:effectLst/>
              </a:rPr>
              <a:t>將來想學什麼</a:t>
            </a:r>
            <a:r>
              <a:rPr kumimoji="0" lang="en-US" altLang="zh-TW" sz="2400" dirty="0" smtClean="0">
                <a:solidFill>
                  <a:srgbClr val="FF0000"/>
                </a:solidFill>
                <a:effectLst/>
              </a:rPr>
              <a:t>?</a:t>
            </a:r>
            <a:r>
              <a:rPr kumimoji="0" lang="zh-TW" altLang="en-US" sz="2400" dirty="0" smtClean="0">
                <a:solidFill>
                  <a:srgbClr val="FF0000"/>
                </a:solidFill>
                <a:effectLst/>
              </a:rPr>
              <a:t> 想往</a:t>
            </a:r>
            <a:r>
              <a:rPr lang="zh-TW" altLang="en-US" sz="2400" dirty="0" smtClean="0">
                <a:solidFill>
                  <a:srgbClr val="FF0000"/>
                </a:solidFill>
                <a:effectLst/>
              </a:rPr>
              <a:t>哪裡去？</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－透過多元體驗，理解真實世界的職業面貌，了解自己適　　</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合的環境</a:t>
            </a:r>
            <a:r>
              <a:rPr lang="zh-TW" altLang="en-US" sz="2400" dirty="0">
                <a:solidFill>
                  <a:schemeClr val="tx1"/>
                </a:solidFill>
                <a:effectLst/>
              </a:rPr>
              <a:t>，</a:t>
            </a:r>
            <a:r>
              <a:rPr lang="zh-TW" altLang="en-US" sz="2400" dirty="0" smtClean="0">
                <a:solidFill>
                  <a:schemeClr val="tx1"/>
                </a:solidFill>
                <a:effectLst/>
              </a:rPr>
              <a:t>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smtClean="0">
                <a:solidFill>
                  <a:srgbClr val="FF0000"/>
                </a:solidFill>
                <a:effectLst/>
              </a:rPr>
              <a:t>教師要發現生涯特質，找到特色與優勢</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－了解平日感興趣的活動，歸納喜歡的原因，善用國中生</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涯探索管道，練習做選擇。</a:t>
            </a:r>
            <a:endParaRPr lang="en-US" altLang="zh-TW" sz="2400" dirty="0" smtClean="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smtClean="0">
                <a:solidFill>
                  <a:srgbClr val="FF0000"/>
                </a:solidFill>
                <a:effectLst/>
              </a:rPr>
              <a:t>家長要當子女的伯樂，用心陪伴與回饋</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－運用客觀資料</a:t>
            </a:r>
            <a:r>
              <a:rPr lang="en-US" altLang="zh-TW" sz="2400" dirty="0" smtClean="0">
                <a:solidFill>
                  <a:schemeClr val="tx1"/>
                </a:solidFill>
                <a:effectLst/>
              </a:rPr>
              <a:t>(</a:t>
            </a:r>
            <a:r>
              <a:rPr lang="zh-TW" altLang="en-US" sz="2400" dirty="0" smtClean="0">
                <a:solidFill>
                  <a:schemeClr val="tx1"/>
                </a:solidFill>
                <a:effectLst/>
              </a:rPr>
              <a:t>學業、性向、興趣</a:t>
            </a:r>
            <a:r>
              <a:rPr lang="en-US" altLang="zh-TW" sz="2400" dirty="0" smtClean="0">
                <a:solidFill>
                  <a:schemeClr val="tx1"/>
                </a:solidFill>
                <a:effectLst/>
              </a:rPr>
              <a:t>)</a:t>
            </a:r>
            <a:r>
              <a:rPr lang="zh-TW" altLang="en-US" sz="2400" dirty="0" smtClean="0">
                <a:solidFill>
                  <a:schemeClr val="tx1"/>
                </a:solidFill>
                <a:effectLst/>
              </a:rPr>
              <a:t>，透過不同領域職業</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   討論，擴展生涯視野，適性選擇學校科系。</a:t>
            </a: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rgbClr val="FF0000"/>
              </a:solidFill>
              <a:effectLst/>
            </a:endParaRPr>
          </a:p>
          <a:p>
            <a:pPr algn="l" fontAlgn="auto">
              <a:lnSpc>
                <a:spcPts val="4000"/>
              </a:lnSpc>
              <a:spcBef>
                <a:spcPts val="0"/>
              </a:spcBef>
              <a:spcAft>
                <a:spcPts val="0"/>
              </a:spcAft>
              <a:defRPr/>
            </a:pPr>
            <a:endParaRPr kumimoji="0" lang="en-US" altLang="zh-TW" sz="2800" dirty="0" smtClean="0">
              <a:solidFill>
                <a:schemeClr val="tx2"/>
              </a:solidFill>
            </a:endParaRPr>
          </a:p>
          <a:p>
            <a:pPr algn="l" fontAlgn="auto">
              <a:lnSpc>
                <a:spcPts val="4000"/>
              </a:lnSpc>
              <a:spcBef>
                <a:spcPts val="0"/>
              </a:spcBef>
              <a:spcAft>
                <a:spcPts val="0"/>
              </a:spcAft>
              <a:defRPr/>
            </a:pPr>
            <a:endParaRPr kumimoji="0" lang="en-US" altLang="zh-TW" dirty="0" smtClean="0">
              <a:solidFill>
                <a:schemeClr val="tx2"/>
              </a:solidFill>
            </a:endParaRPr>
          </a:p>
          <a:p>
            <a:pPr algn="l" fontAlgn="auto">
              <a:lnSpc>
                <a:spcPts val="4000"/>
              </a:lnSpc>
              <a:spcBef>
                <a:spcPts val="0"/>
              </a:spcBef>
              <a:spcAft>
                <a:spcPts val="0"/>
              </a:spcAft>
              <a:defRPr/>
            </a:pPr>
            <a:r>
              <a:rPr kumimoji="0" lang="zh-TW" altLang="en-US" dirty="0" smtClean="0"/>
              <a:t> </a:t>
            </a:r>
            <a:r>
              <a:rPr kumimoji="0" lang="zh-TW" altLang="en-US" dirty="0"/>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386682" y="563625"/>
            <a:ext cx="6248400" cy="713316"/>
          </a:xfrm>
          <a:prstGeom prst="rect">
            <a:avLst/>
          </a:prstGeom>
          <a:no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smtClean="0">
                <a:solidFill>
                  <a:srgbClr val="C00000"/>
                </a:solidFill>
              </a:rPr>
              <a:t>生涯探索建議</a:t>
            </a:r>
            <a:r>
              <a:rPr lang="zh-TW" altLang="en-US" sz="4400" dirty="0">
                <a:solidFill>
                  <a:srgbClr val="C00000"/>
                </a:solidFill>
              </a:rPr>
              <a:t>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76</a:t>
            </a:fld>
            <a:endParaRPr kumimoji="0" lang="en-US" altLang="zh-TW" smtClean="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zh-TW" altLang="en-US" dirty="0">
                <a:solidFill>
                  <a:prstClr val="black"/>
                </a:solidFill>
                <a:latin typeface="微軟正黑體" panose="020B0604030504040204" pitchFamily="34" charset="-120"/>
                <a:ea typeface="微軟正黑體" panose="020B0604030504040204" pitchFamily="34" charset="-120"/>
              </a:rPr>
              <a:t>親</a:t>
            </a:r>
            <a:r>
              <a:rPr lang="zh-TW" altLang="en-US" dirty="0" smtClean="0">
                <a:solidFill>
                  <a:prstClr val="black"/>
                </a:solidFill>
                <a:latin typeface="微軟正黑體" panose="020B0604030504040204" pitchFamily="34" charset="-120"/>
                <a:ea typeface="微軟正黑體" panose="020B0604030504040204" pitchFamily="34" charset="-120"/>
              </a:rPr>
              <a:t>子天</a:t>
            </a:r>
            <a:r>
              <a:rPr lang="zh-TW" altLang="en-US" dirty="0">
                <a:solidFill>
                  <a:prstClr val="black"/>
                </a:solidFill>
                <a:latin typeface="微軟正黑體" panose="020B0604030504040204" pitchFamily="34" charset="-120"/>
                <a:ea typeface="微軟正黑體" panose="020B0604030504040204" pitchFamily="34" charset="-120"/>
              </a:rPr>
              <a:t>下</a:t>
            </a:r>
            <a:r>
              <a:rPr lang="en-US" altLang="zh-TW" dirty="0" smtClean="0">
                <a:solidFill>
                  <a:prstClr val="black"/>
                </a:solidFill>
                <a:latin typeface="微軟正黑體" panose="020B0604030504040204" pitchFamily="34" charset="-120"/>
                <a:ea typeface="微軟正黑體" panose="020B0604030504040204" pitchFamily="34" charset="-120"/>
              </a:rPr>
              <a:t>2019</a:t>
            </a:r>
            <a:r>
              <a:rPr lang="zh-TW" altLang="en-US" dirty="0" smtClean="0">
                <a:solidFill>
                  <a:prstClr val="black"/>
                </a:solidFill>
                <a:latin typeface="微軟正黑體" panose="020B0604030504040204" pitchFamily="34" charset="-120"/>
                <a:ea typeface="微軟正黑體" panose="020B0604030504040204" pitchFamily="34" charset="-120"/>
              </a:rPr>
              <a:t> </a:t>
            </a:r>
            <a:r>
              <a:rPr lang="zh-TW" altLang="en-US" dirty="0">
                <a:solidFill>
                  <a:prstClr val="black"/>
                </a:solidFill>
                <a:latin typeface="微軟正黑體" panose="020B0604030504040204" pitchFamily="34" charset="-120"/>
                <a:ea typeface="微軟正黑體" panose="020B0604030504040204" pitchFamily="34" charset="-120"/>
              </a:rPr>
              <a:t>七</a:t>
            </a:r>
            <a:r>
              <a:rPr lang="zh-TW" altLang="en-US" dirty="0" smtClean="0">
                <a:solidFill>
                  <a:prstClr val="black"/>
                </a:solidFill>
                <a:latin typeface="微軟正黑體" panose="020B0604030504040204" pitchFamily="34" charset="-120"/>
                <a:ea typeface="微軟正黑體" panose="020B0604030504040204" pitchFamily="34" charset="-120"/>
              </a:rPr>
              <a:t>月號</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smtClean="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smtClean="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smtClean="0"/>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77</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6" name="Rectangle 14"/>
          <p:cNvSpPr/>
          <p:nvPr/>
        </p:nvSpPr>
        <p:spPr>
          <a:xfrm>
            <a:off x="3130180" y="316243"/>
            <a:ext cx="3215352" cy="769441"/>
          </a:xfrm>
          <a:prstGeom prst="rect">
            <a:avLst/>
          </a:prstGeom>
          <a:solidFill>
            <a:schemeClr val="tx2">
              <a:lumMod val="75000"/>
            </a:schemeClr>
          </a:solid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kumimoji="0" lang="zh-TW" altLang="en-US"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rPr>
              <a:t>生涯金三角</a:t>
            </a:r>
            <a:endParaRPr kumimoji="0" lang="en-US" altLang="zh-TW"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a:ex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78</a:t>
            </a:fld>
            <a:endParaRPr lang="zh-TW" altLang="en-US">
              <a:solidFill>
                <a:prstClr val="black">
                  <a:tint val="75000"/>
                </a:prstClr>
              </a:solidFill>
            </a:endParaRPr>
          </a:p>
        </p:txBody>
      </p:sp>
      <p:sp>
        <p:nvSpPr>
          <p:cNvPr id="16" name="圓角矩形 15"/>
          <p:cNvSpPr/>
          <p:nvPr/>
        </p:nvSpPr>
        <p:spPr>
          <a:xfrm>
            <a:off x="467544" y="476672"/>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108</a:t>
            </a:r>
            <a:r>
              <a:rPr kumimoji="0" lang="zh-TW" altLang="en-US" sz="3600" b="1" dirty="0" smtClean="0">
                <a:latin typeface="微軟正黑體" pitchFamily="34" charset="-120"/>
                <a:ea typeface="微軟正黑體" pitchFamily="34" charset="-120"/>
              </a:rPr>
              <a:t>年彰化區免試入學志願選填統計</a:t>
            </a:r>
            <a:endParaRPr kumimoji="0" lang="zh-TW" altLang="en-US" sz="3600" b="1" dirty="0">
              <a:latin typeface="微軟正黑體" pitchFamily="34" charset="-120"/>
              <a:ea typeface="微軟正黑體" pitchFamily="34" charset="-120"/>
            </a:endParaRP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a:t>
            </a:r>
            <a:r>
              <a:rPr lang="zh-TW" altLang="en-US" sz="2400" b="1" dirty="0" smtClean="0">
                <a:solidFill>
                  <a:srgbClr val="FF0000"/>
                </a:solidFill>
                <a:latin typeface="微軟正黑體" pitchFamily="34" charset="-120"/>
                <a:ea typeface="微軟正黑體" pitchFamily="34" charset="-120"/>
                <a:cs typeface="華康儷粗圓"/>
              </a:rPr>
              <a:t>選填</a:t>
            </a:r>
            <a:r>
              <a:rPr lang="zh-TW" altLang="en-US" sz="2400" b="1" dirty="0" smtClean="0">
                <a:latin typeface="微軟正黑體" pitchFamily="34" charset="-120"/>
                <a:ea typeface="微軟正黑體" pitchFamily="34" charset="-120"/>
                <a:cs typeface="華康儷粗圓"/>
              </a:rPr>
              <a:t>志願數</a:t>
            </a:r>
            <a:r>
              <a:rPr lang="en-US" altLang="zh-TW" sz="2400" dirty="0" smtClean="0">
                <a:solidFill>
                  <a:srgbClr val="FF0000"/>
                </a:solidFill>
              </a:rPr>
              <a:t>21.58</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15.04*)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平均錄取志願數第</a:t>
            </a:r>
            <a:r>
              <a:rPr lang="en-US" altLang="zh-TW" sz="2400" b="1" dirty="0" smtClean="0">
                <a:solidFill>
                  <a:srgbClr val="FF0000"/>
                </a:solidFill>
                <a:latin typeface="微軟正黑體" pitchFamily="34" charset="-120"/>
                <a:ea typeface="微軟正黑體" pitchFamily="34" charset="-120"/>
                <a:cs typeface="華康儷粗圓"/>
              </a:rPr>
              <a:t>3.1</a:t>
            </a:r>
            <a:r>
              <a:rPr lang="zh-TW" altLang="en-US" sz="2400" b="1" dirty="0" smtClean="0">
                <a:latin typeface="微軟正黑體" pitchFamily="34" charset="-120"/>
                <a:ea typeface="微軟正黑體" pitchFamily="34" charset="-120"/>
                <a:cs typeface="華康儷粗圓"/>
              </a:rPr>
              <a:t>個志願序</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2.55*)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錄取第一志願者為</a:t>
            </a:r>
            <a:r>
              <a:rPr lang="en-US" altLang="zh-TW" sz="2400" b="1" dirty="0" smtClean="0">
                <a:latin typeface="微軟正黑體" pitchFamily="34" charset="-120"/>
                <a:ea typeface="微軟正黑體" pitchFamily="34" charset="-120"/>
                <a:cs typeface="華康儷粗圓"/>
              </a:rPr>
              <a:t>48.15%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錄取前三志願者為</a:t>
            </a:r>
            <a:r>
              <a:rPr lang="en-US" altLang="zh-TW" sz="2400" b="1" dirty="0" smtClean="0">
                <a:latin typeface="微軟正黑體" pitchFamily="34" charset="-120"/>
                <a:ea typeface="微軟正黑體" pitchFamily="34" charset="-120"/>
                <a:cs typeface="華康儷粗圓"/>
              </a:rPr>
              <a:t>78.05%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錄取前五志願者為</a:t>
            </a:r>
            <a:r>
              <a:rPr lang="en-US" altLang="zh-TW" sz="2400" b="1" dirty="0" smtClean="0">
                <a:latin typeface="微軟正黑體" pitchFamily="34" charset="-120"/>
                <a:ea typeface="微軟正黑體" pitchFamily="34" charset="-120"/>
                <a:cs typeface="華康儷粗圓"/>
              </a:rPr>
              <a:t>85.41%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志願錄取高中者佔</a:t>
            </a:r>
            <a:r>
              <a:rPr lang="en-US" altLang="zh-TW" sz="2400" b="1" dirty="0" smtClean="0">
                <a:latin typeface="微軟正黑體" pitchFamily="34" charset="-120"/>
                <a:ea typeface="微軟正黑體" pitchFamily="34" charset="-120"/>
                <a:cs typeface="華康儷粗圓"/>
              </a:rPr>
              <a:t>35.64</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志願錄取高職者佔</a:t>
            </a:r>
            <a:r>
              <a:rPr lang="en-US" altLang="zh-TW" sz="2400" b="1" dirty="0" smtClean="0">
                <a:latin typeface="微軟正黑體" pitchFamily="34" charset="-120"/>
                <a:ea typeface="微軟正黑體" pitchFamily="34" charset="-120"/>
                <a:cs typeface="華康儷粗圓"/>
              </a:rPr>
              <a:t>34.95</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總錄取率為</a:t>
            </a:r>
            <a:r>
              <a:rPr lang="en-US" altLang="zh-TW" sz="2400" b="1" dirty="0" smtClean="0">
                <a:latin typeface="微軟正黑體" pitchFamily="34" charset="-120"/>
                <a:ea typeface="微軟正黑體" pitchFamily="34" charset="-120"/>
                <a:cs typeface="華康儷粗圓"/>
              </a:rPr>
              <a:t>98.64</a:t>
            </a:r>
            <a:r>
              <a:rPr lang="zh-TW" altLang="en-US" sz="2400" b="1" dirty="0" smtClean="0">
                <a:latin typeface="微軟正黑體" pitchFamily="34" charset="-120"/>
                <a:ea typeface="微軟正黑體" pitchFamily="34" charset="-120"/>
                <a:cs typeface="華康儷粗圓"/>
              </a:rPr>
              <a:t>％</a:t>
            </a:r>
            <a:endParaRPr lang="en-US" altLang="zh-TW" sz="2400" b="1" dirty="0" smtClean="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1794211" y="1926126"/>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a:t>
            </a:r>
            <a:r>
              <a:rPr lang="zh-TW" altLang="en-US" sz="2800" b="1" dirty="0" smtClean="0">
                <a:latin typeface="微軟正黑體" panose="020B0604030504040204" pitchFamily="34" charset="-120"/>
                <a:ea typeface="微軟正黑體" panose="020B0604030504040204" pitchFamily="34" charset="-120"/>
              </a:rPr>
              <a:t>率取者請留意各校續招資訊</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342330576"/>
              </p:ext>
            </p:extLst>
          </p:nvPr>
        </p:nvGraphicFramePr>
        <p:xfrm>
          <a:off x="453642" y="1484784"/>
          <a:ext cx="8244595" cy="4608000"/>
        </p:xfrm>
        <a:graphic>
          <a:graphicData uri="http://schemas.openxmlformats.org/drawingml/2006/table">
            <a:tbl>
              <a:tblPr firstRow="1" bandRow="1">
                <a:tableStyleId>{E8B1032C-EA38-4F05-BA0D-38AFFFC7BED3}</a:tableStyleId>
              </a:tblPr>
              <a:tblGrid>
                <a:gridCol w="1645688">
                  <a:extLst>
                    <a:ext uri="{9D8B030D-6E8A-4147-A177-3AD203B41FA5}">
                      <a16:colId xmlns:a16="http://schemas.microsoft.com/office/drawing/2014/main" xmlns="" val="20000"/>
                    </a:ext>
                  </a:extLst>
                </a:gridCol>
                <a:gridCol w="1631988">
                  <a:extLst>
                    <a:ext uri="{9D8B030D-6E8A-4147-A177-3AD203B41FA5}">
                      <a16:colId xmlns:a16="http://schemas.microsoft.com/office/drawing/2014/main" xmlns="" val="20001"/>
                    </a:ext>
                  </a:extLst>
                </a:gridCol>
                <a:gridCol w="1631988">
                  <a:extLst>
                    <a:ext uri="{9D8B030D-6E8A-4147-A177-3AD203B41FA5}">
                      <a16:colId xmlns:a16="http://schemas.microsoft.com/office/drawing/2014/main" xmlns="" val="20002"/>
                    </a:ext>
                  </a:extLst>
                </a:gridCol>
                <a:gridCol w="3334931">
                  <a:extLst>
                    <a:ext uri="{9D8B030D-6E8A-4147-A177-3AD203B41FA5}">
                      <a16:colId xmlns:a16="http://schemas.microsoft.com/office/drawing/2014/main" xmlns="" val="20003"/>
                    </a:ext>
                  </a:extLst>
                </a:gridCol>
              </a:tblGrid>
              <a:tr h="576000">
                <a:tc>
                  <a:txBody>
                    <a:bodyPr/>
                    <a:lstStyle/>
                    <a:p>
                      <a:pPr algn="ctr"/>
                      <a:r>
                        <a:rPr lang="zh-TW" altLang="en-US" sz="2800" dirty="0" smtClean="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smtClean="0">
                          <a:solidFill>
                            <a:schemeClr val="tx1"/>
                          </a:solidFill>
                          <a:latin typeface="微軟正黑體" pitchFamily="34" charset="-120"/>
                          <a:ea typeface="微軟正黑體" pitchFamily="34" charset="-120"/>
                        </a:rPr>
                        <a:t>免試積分</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精熟</a:t>
                      </a:r>
                      <a:endParaRPr lang="en-US" altLang="zh-TW" sz="2800" b="1" dirty="0" smtClean="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9</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576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精熟等級前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6</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基礎等級前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smtClean="0">
                          <a:solidFill>
                            <a:schemeClr val="tx1"/>
                          </a:solidFill>
                          <a:latin typeface="微軟正黑體" pitchFamily="34" charset="-120"/>
                          <a:ea typeface="微軟正黑體" pitchFamily="34" charset="-120"/>
                        </a:rPr>
                        <a:t>3</a:t>
                      </a:r>
                      <a:r>
                        <a:rPr lang="zh-TW" altLang="en-US" sz="2800" b="0" dirty="0" smtClean="0">
                          <a:solidFill>
                            <a:schemeClr val="tx1"/>
                          </a:solidFill>
                          <a:latin typeface="微軟正黑體" pitchFamily="34" charset="-120"/>
                          <a:ea typeface="微軟正黑體"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bl>
          </a:graphicData>
        </a:graphic>
      </p:graphicFrame>
      <p:sp>
        <p:nvSpPr>
          <p:cNvPr id="100" name="圓角矩形圖說文字 99"/>
          <p:cNvSpPr/>
          <p:nvPr/>
        </p:nvSpPr>
        <p:spPr>
          <a:xfrm>
            <a:off x="1331640" y="6237312"/>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smtClean="0">
                <a:solidFill>
                  <a:srgbClr val="FF0000"/>
                </a:solidFill>
                <a:latin typeface="微軟正黑體" pitchFamily="34" charset="-120"/>
                <a:ea typeface="微軟正黑體" pitchFamily="34" charset="-120"/>
              </a:rPr>
              <a:t>成績區分採標準參照</a:t>
            </a:r>
            <a:endParaRPr lang="zh-TW" altLang="en-US" sz="2400" b="1" dirty="0">
              <a:solidFill>
                <a:srgbClr val="FF0000"/>
              </a:solidFill>
              <a:latin typeface="微軟正黑體" pitchFamily="34" charset="-120"/>
              <a:ea typeface="微軟正黑體" pitchFamily="34" charset="-120"/>
            </a:endParaRPr>
          </a:p>
        </p:txBody>
      </p:sp>
      <p:sp>
        <p:nvSpPr>
          <p:cNvPr id="101" name="標題 3"/>
          <p:cNvSpPr txBox="1">
            <a:spLocks/>
          </p:cNvSpPr>
          <p:nvPr/>
        </p:nvSpPr>
        <p:spPr bwMode="auto">
          <a:xfrm>
            <a:off x="468635" y="195238"/>
            <a:ext cx="8229600" cy="100151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43670547"/>
              </p:ext>
            </p:extLst>
          </p:nvPr>
        </p:nvGraphicFramePr>
        <p:xfrm>
          <a:off x="179512" y="188640"/>
          <a:ext cx="856895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1561644836"/>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80</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smtClean="0"/>
          </a:p>
        </p:txBody>
      </p:sp>
      <p:graphicFrame>
        <p:nvGraphicFramePr>
          <p:cNvPr id="8" name="資料庫圖表 7"/>
          <p:cNvGraphicFramePr/>
          <p:nvPr>
            <p:extLst>
              <p:ext uri="{D42A27DB-BD31-4B8C-83A1-F6EECF244321}">
                <p14:modId xmlns:p14="http://schemas.microsoft.com/office/powerpoint/2010/main" val="480703646"/>
              </p:ext>
            </p:extLst>
          </p:nvPr>
        </p:nvGraphicFramePr>
        <p:xfrm>
          <a:off x="323528" y="116632"/>
          <a:ext cx="83529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sp>
        <p:nvSpPr>
          <p:cNvPr id="7" name="內容版面配置區 2"/>
          <p:cNvSpPr>
            <a:spLocks noGrp="1"/>
          </p:cNvSpPr>
          <p:nvPr>
            <p:ph sz="quarter" idx="1"/>
          </p:nvPr>
        </p:nvSpPr>
        <p:spPr>
          <a:xfrm>
            <a:off x="323528" y="2492896"/>
            <a:ext cx="8568952" cy="4221088"/>
          </a:xfrm>
        </p:spPr>
        <p:style>
          <a:lnRef idx="1">
            <a:schemeClr val="accent6"/>
          </a:lnRef>
          <a:fillRef idx="2">
            <a:schemeClr val="accent6"/>
          </a:fillRef>
          <a:effectRef idx="1">
            <a:schemeClr val="accent6"/>
          </a:effectRef>
          <a:fontRef idx="minor">
            <a:schemeClr val="dk1"/>
          </a:fontRef>
        </p:style>
        <p:txBody>
          <a:bodyPr>
            <a:normAutofit fontScale="92500"/>
          </a:bodyPr>
          <a:lstStyle/>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擴充志願數</a:t>
            </a:r>
            <a:endParaRPr lang="en-US" altLang="zh-TW" sz="2800" b="1" dirty="0" smtClean="0">
              <a:latin typeface="微軟正黑體" pitchFamily="34" charset="-120"/>
              <a:ea typeface="微軟正黑體" pitchFamily="34" charset="-120"/>
            </a:endParaRPr>
          </a:p>
          <a:p>
            <a:pPr marL="274320" indent="-274320" fontAlgn="auto">
              <a:spcAft>
                <a:spcPts val="0"/>
              </a:spcAft>
              <a:buNone/>
              <a:defRPr/>
            </a:pP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如學生有意選填商業經營</a:t>
            </a:r>
            <a:r>
              <a:rPr lang="zh-TW" altLang="en-US" sz="2400" dirty="0">
                <a:latin typeface="微軟正黑體" pitchFamily="34" charset="-120"/>
                <a:ea typeface="微軟正黑體" pitchFamily="34" charset="-120"/>
              </a:rPr>
              <a:t>科</a:t>
            </a:r>
            <a:r>
              <a:rPr lang="zh-TW" altLang="en-US" sz="2400" dirty="0" smtClean="0">
                <a:latin typeface="微軟正黑體" pitchFamily="34" charset="-120"/>
                <a:ea typeface="微軟正黑體" pitchFamily="34" charset="-120"/>
              </a:rPr>
              <a:t>，可再多選填商管群中其他科系</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 或設計群及外語群中，</a:t>
            </a:r>
            <a:r>
              <a:rPr lang="zh-TW" altLang="en-US" sz="2400" dirty="0">
                <a:latin typeface="微軟正黑體" pitchFamily="34" charset="-120"/>
                <a:ea typeface="微軟正黑體" pitchFamily="34" charset="-120"/>
              </a:rPr>
              <a:t>較「不排斥」之科系選</a:t>
            </a:r>
            <a:r>
              <a:rPr lang="zh-TW" altLang="en-US" sz="2400" dirty="0" smtClean="0">
                <a:latin typeface="微軟正黑體" pitchFamily="34" charset="-120"/>
                <a:ea typeface="微軟正黑體" pitchFamily="34" charset="-120"/>
              </a:rPr>
              <a:t>填。</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a:t>
            </a:r>
            <a:r>
              <a:rPr lang="zh-TW" altLang="en-US"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理想志願」交替選填策略</a:t>
            </a:r>
          </a:p>
          <a:p>
            <a:pPr marL="274320" indent="-274320" fontAlgn="auto">
              <a:spcAft>
                <a:spcPts val="0"/>
              </a:spcAft>
              <a:buNone/>
              <a:defRPr/>
            </a:pPr>
            <a:r>
              <a:rPr lang="zh-TW" altLang="en-US" sz="2400" dirty="0" smtClean="0">
                <a:latin typeface="微軟正黑體" pitchFamily="34" charset="-120"/>
                <a:ea typeface="微軟正黑體" pitchFamily="34" charset="-120"/>
              </a:rPr>
              <a:t>     志願序積分為第</a:t>
            </a:r>
            <a:r>
              <a:rPr lang="en-US" altLang="zh-TW" sz="2400"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至第</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a:t>
            </a:r>
            <a:r>
              <a:rPr lang="en-US" altLang="zh-TW" sz="2400" dirty="0" smtClean="0">
                <a:latin typeface="微軟正黑體" pitchFamily="34" charset="-120"/>
                <a:ea typeface="微軟正黑體" pitchFamily="34" charset="-120"/>
              </a:rPr>
              <a:t>45</a:t>
            </a:r>
            <a:r>
              <a:rPr lang="zh-TW" altLang="en-US" sz="2400" dirty="0" smtClean="0">
                <a:latin typeface="微軟正黑體" pitchFamily="34" charset="-120"/>
                <a:ea typeface="微軟正黑體" pitchFamily="34" charset="-120"/>
              </a:rPr>
              <a:t>分，第</a:t>
            </a:r>
            <a:r>
              <a:rPr lang="en-US" altLang="zh-TW" sz="2400" dirty="0" smtClean="0">
                <a:latin typeface="微軟正黑體" pitchFamily="34" charset="-120"/>
                <a:ea typeface="微軟正黑體" pitchFamily="34" charset="-120"/>
              </a:rPr>
              <a:t>21</a:t>
            </a:r>
            <a:r>
              <a:rPr lang="zh-TW" altLang="en-US" sz="2400" dirty="0" smtClean="0">
                <a:latin typeface="微軟正黑體" pitchFamily="34" charset="-120"/>
                <a:ea typeface="微軟正黑體" pitchFamily="34" charset="-120"/>
              </a:rPr>
              <a:t>志願序後為</a:t>
            </a:r>
            <a:r>
              <a:rPr lang="en-US" altLang="zh-TW" sz="2400" dirty="0" smtClean="0">
                <a:latin typeface="微軟正黑體" pitchFamily="34" charset="-120"/>
                <a:ea typeface="微軟正黑體" pitchFamily="34" charset="-120"/>
              </a:rPr>
              <a:t>44</a:t>
            </a:r>
            <a:r>
              <a:rPr lang="zh-TW" altLang="en-US" sz="2400" dirty="0" smtClean="0">
                <a:latin typeface="微軟正黑體" pitchFamily="34" charset="-120"/>
                <a:ea typeface="微軟正黑體" pitchFamily="34" charset="-120"/>
              </a:rPr>
              <a:t>分，</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因此前</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個志願序中</a:t>
            </a:r>
            <a:r>
              <a:rPr lang="zh-TW" altLang="en-US" sz="2400" dirty="0">
                <a:latin typeface="微軟正黑體" pitchFamily="34" charset="-120"/>
                <a:ea typeface="微軟正黑體" pitchFamily="34" charset="-120"/>
              </a:rPr>
              <a:t>可依學生考量</a:t>
            </a:r>
            <a:r>
              <a:rPr lang="zh-TW" altLang="en-US" sz="2400" dirty="0" smtClean="0">
                <a:latin typeface="微軟正黑體" pitchFamily="34" charset="-120"/>
                <a:ea typeface="微軟正黑體" pitchFamily="34" charset="-120"/>
              </a:rPr>
              <a:t>， 將</a:t>
            </a:r>
            <a:r>
              <a:rPr lang="zh-TW" altLang="en-US" sz="2400" dirty="0">
                <a:latin typeface="微軟正黑體" pitchFamily="34" charset="-120"/>
                <a:ea typeface="微軟正黑體" pitchFamily="34" charset="-120"/>
              </a:rPr>
              <a:t>務實及理想志願交替選</a:t>
            </a:r>
            <a:r>
              <a:rPr lang="zh-TW" altLang="en-US" sz="2400" dirty="0" smtClean="0">
                <a:latin typeface="微軟正黑體" pitchFamily="34" charset="-120"/>
                <a:ea typeface="微軟正黑體" pitchFamily="34" charset="-120"/>
              </a:rPr>
              <a:t>填， 例如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zh-TW" altLang="en-US" sz="2400" u="sng" dirty="0" smtClean="0">
                <a:latin typeface="微軟正黑體" pitchFamily="34" charset="-120"/>
                <a:ea typeface="微軟正黑體" pitchFamily="34" charset="-120"/>
              </a:rPr>
              <a:t>理想</a:t>
            </a:r>
            <a:r>
              <a:rPr lang="zh-TW" altLang="en-US" sz="2400" u="sng" dirty="0">
                <a:latin typeface="微軟正黑體" pitchFamily="34" charset="-120"/>
                <a:ea typeface="微軟正黑體" pitchFamily="34" charset="-120"/>
              </a:rPr>
              <a:t>、務實、務實、務實、務實</a:t>
            </a:r>
            <a:r>
              <a:rPr lang="en-US" altLang="zh-TW" sz="2400" u="sng"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a:t>
            </a:r>
            <a:r>
              <a:rPr lang="zh-TW" altLang="en-US" sz="2400" dirty="0" smtClean="0">
                <a:latin typeface="微軟正黑體" pitchFamily="34" charset="-120"/>
                <a:ea typeface="微軟正黑體" pitchFamily="34" charset="-120"/>
              </a:rPr>
              <a:t>方式。</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高職同</a:t>
            </a:r>
            <a:r>
              <a:rPr lang="zh-TW" altLang="en-US" sz="2800" b="1" dirty="0">
                <a:latin typeface="微軟正黑體" pitchFamily="34" charset="-120"/>
                <a:ea typeface="微軟正黑體" pitchFamily="34" charset="-120"/>
              </a:rPr>
              <a:t>校同一職</a:t>
            </a:r>
            <a:r>
              <a:rPr lang="zh-TW" altLang="en-US" sz="2800" b="1" dirty="0" smtClean="0">
                <a:latin typeface="微軟正黑體" pitchFamily="34" charset="-120"/>
                <a:ea typeface="微軟正黑體" pitchFamily="34" charset="-120"/>
              </a:rPr>
              <a:t>群科系連續選填視為同一志願序</a:t>
            </a:r>
            <a:endParaRPr lang="en-US" altLang="zh-TW" sz="2800" b="1" dirty="0" smtClean="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a:t>
            </a:r>
            <a:r>
              <a:rPr lang="zh-TW" altLang="en-US" sz="2400" dirty="0" smtClean="0">
                <a:latin typeface="微軟正黑體" pitchFamily="34" charset="-120"/>
                <a:ea typeface="微軟正黑體" pitchFamily="34" charset="-120"/>
              </a:rPr>
              <a:t>將同校同一職群</a:t>
            </a:r>
            <a:r>
              <a:rPr lang="zh-TW" altLang="en-US" sz="2400" dirty="0">
                <a:latin typeface="微軟正黑體" pitchFamily="34" charset="-120"/>
                <a:ea typeface="微軟正黑體" pitchFamily="34" charset="-120"/>
              </a:rPr>
              <a:t>科系連續選</a:t>
            </a:r>
            <a:r>
              <a:rPr lang="zh-TW" altLang="en-US" sz="2400" dirty="0" smtClean="0">
                <a:latin typeface="微軟正黑體" pitchFamily="34" charset="-120"/>
                <a:ea typeface="微軟正黑體" pitchFamily="34" charset="-120"/>
              </a:rPr>
              <a:t>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18260111"/>
              </p:ext>
            </p:extLst>
          </p:nvPr>
        </p:nvGraphicFramePr>
        <p:xfrm>
          <a:off x="457200" y="2060575"/>
          <a:ext cx="8229600"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4008591987"/>
              </p:ext>
            </p:extLst>
          </p:nvPr>
        </p:nvGraphicFramePr>
        <p:xfrm>
          <a:off x="251520" y="116632"/>
          <a:ext cx="8229600" cy="1858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smtClean="0">
              <a:latin typeface="微軟正黑體"/>
              <a:ea typeface="微軟正黑體"/>
              <a:cs typeface="微軟正黑體"/>
            </a:endParaRPr>
          </a:p>
          <a:p>
            <a:pPr algn="ctr" eaLnBrk="1" fontAlgn="auto" hangingPunct="1">
              <a:spcBef>
                <a:spcPts val="0"/>
              </a:spcBef>
              <a:spcAft>
                <a:spcPts val="0"/>
              </a:spcAft>
              <a:defRPr/>
            </a:pPr>
            <a:r>
              <a:rPr lang="zh-TW" altLang="en-US" sz="2000" b="1" dirty="0" smtClean="0">
                <a:latin typeface="微軟正黑體"/>
                <a:ea typeface="微軟正黑體"/>
                <a:cs typeface="微軟正黑體"/>
              </a:rPr>
              <a:t>課程</a:t>
            </a:r>
            <a:r>
              <a:rPr lang="zh-TW" altLang="en-US" sz="2000" b="1" dirty="0">
                <a:latin typeface="微軟正黑體"/>
                <a:ea typeface="微軟正黑體"/>
                <a:cs typeface="微軟正黑體"/>
              </a:rPr>
              <a:t>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smtClean="0">
                <a:latin typeface="微軟正黑體"/>
                <a:ea typeface="微軟正黑體"/>
                <a:cs typeface="微軟正黑體"/>
              </a:rPr>
              <a:t>升學進路</a:t>
            </a:r>
            <a:endParaRPr lang="en-US" altLang="zh-TW" b="1" dirty="0" smtClean="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smtClean="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latin typeface="微軟正黑體"/>
                <a:ea typeface="微軟正黑體"/>
                <a:cs typeface="微軟正黑體"/>
              </a:rPr>
              <a:t>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smtClean="0">
                <a:latin typeface="微軟正黑體"/>
                <a:ea typeface="微軟正黑體"/>
                <a:cs typeface="微軟正黑體"/>
              </a:rPr>
              <a:t>國、英、數、理</a:t>
            </a:r>
            <a:r>
              <a:rPr lang="zh-CN" altLang="en-US" dirty="0">
                <a:latin typeface="微軟正黑體"/>
                <a:ea typeface="微軟正黑體"/>
                <a:cs typeface="微軟正黑體"/>
              </a:rPr>
              <a:t>、地理、歷史、生物等</a:t>
            </a:r>
            <a:r>
              <a:rPr lang="en-US" altLang="zh-TW" dirty="0" smtClean="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smtClean="0">
                <a:latin typeface="微軟正黑體"/>
                <a:ea typeface="微軟正黑體"/>
                <a:cs typeface="微軟正黑體"/>
              </a:rPr>
              <a:t>一般</a:t>
            </a:r>
            <a:r>
              <a:rPr lang="zh-TW" altLang="en-US" dirty="0">
                <a:latin typeface="微軟正黑體"/>
                <a:ea typeface="微軟正黑體"/>
                <a:cs typeface="微軟正黑體"/>
              </a:rPr>
              <a:t>大學為</a:t>
            </a:r>
            <a:r>
              <a:rPr lang="zh-TW" altLang="en-US" dirty="0" smtClean="0">
                <a:latin typeface="微軟正黑體"/>
                <a:ea typeface="微軟正黑體"/>
                <a:cs typeface="微軟正黑體"/>
              </a:rPr>
              <a:t>輔</a:t>
            </a:r>
            <a:endParaRPr lang="zh-TW" altLang="en-US" dirty="0">
              <a:latin typeface="微軟正黑體"/>
              <a:ea typeface="微軟正黑體"/>
              <a:cs typeface="微軟正黑體"/>
            </a:endParaRP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latin typeface="微軟正黑體"/>
                <a:ea typeface="微軟正黑體"/>
                <a:cs typeface="微軟正黑體"/>
              </a:rPr>
              <a:t>一般大學</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a:t>
            </a:r>
            <a:r>
              <a:rPr lang="zh-TW" altLang="en-US" dirty="0" smtClean="0">
                <a:latin typeface="微軟正黑體"/>
                <a:ea typeface="微軟正黑體"/>
                <a:cs typeface="微軟正黑體"/>
              </a:rPr>
              <a:t>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smtClean="0">
                <a:solidFill>
                  <a:schemeClr val="bg1"/>
                </a:solidFill>
                <a:latin typeface="微軟正黑體" pitchFamily="34" charset="-120"/>
                <a:ea typeface="微軟正黑體" pitchFamily="34" charset="-120"/>
              </a:rPr>
              <a:t>高職</a:t>
            </a:r>
            <a:r>
              <a:rPr lang="zh-TW" altLang="en-US" sz="1800" b="1" dirty="0" smtClean="0">
                <a:solidFill>
                  <a:schemeClr val="bg1"/>
                </a:solidFill>
                <a:latin typeface="新細明體"/>
                <a:ea typeface="新細明體"/>
              </a:rPr>
              <a:t>、</a:t>
            </a:r>
            <a:r>
              <a:rPr lang="zh-TW" altLang="en-US" sz="1800" b="1" dirty="0" smtClean="0">
                <a:solidFill>
                  <a:schemeClr val="bg1"/>
                </a:solidFill>
                <a:latin typeface="微軟正黑體" pitchFamily="34" charset="-120"/>
                <a:ea typeface="微軟正黑體" pitchFamily="34" charset="-120"/>
              </a:rPr>
              <a:t>五專</a:t>
            </a:r>
            <a:endParaRPr lang="zh-TW" altLang="en-US" sz="1800" b="1" dirty="0">
              <a:solidFill>
                <a:schemeClr val="bg1"/>
              </a:solidFill>
              <a:latin typeface="微軟正黑體" pitchFamily="34" charset="-120"/>
              <a:ea typeface="微軟正黑體" pitchFamily="34" charset="-120"/>
            </a:endParaRP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83</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smtClean="0">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a:t>
            </a:r>
            <a:r>
              <a:rPr lang="en-US" altLang="zh-CN" dirty="0" err="1" smtClean="0">
                <a:latin typeface="微軟正黑體"/>
                <a:ea typeface="微軟正黑體"/>
                <a:cs typeface="微軟正黑體"/>
              </a:rPr>
              <a:t>實務職能較弱</a:t>
            </a:r>
            <a:endParaRPr lang="en-US" altLang="zh-CN" dirty="0">
              <a:latin typeface="微軟正黑體"/>
              <a:ea typeface="微軟正黑體"/>
              <a:cs typeface="微軟正黑體"/>
            </a:endParaRPr>
          </a:p>
        </p:txBody>
      </p:sp>
      <p:grpSp>
        <p:nvGrpSpPr>
          <p:cNvPr id="27" name="群組 26"/>
          <p:cNvGrpSpPr/>
          <p:nvPr/>
        </p:nvGrpSpPr>
        <p:grpSpPr>
          <a:xfrm>
            <a:off x="1026679" y="188640"/>
            <a:ext cx="7660119" cy="1454152"/>
            <a:chOff x="569480" y="202032"/>
            <a:chExt cx="7660119" cy="1454152"/>
          </a:xfrm>
        </p:grpSpPr>
        <p:sp>
          <p:nvSpPr>
            <p:cNvPr id="32" name="矩形 31"/>
            <p:cNvSpPr/>
            <p:nvPr/>
          </p:nvSpPr>
          <p:spPr>
            <a:xfrm>
              <a:off x="569480" y="202032"/>
              <a:ext cx="7660119" cy="1454152"/>
            </a:xfrm>
            <a:prstGeom prst="rect">
              <a:avLst/>
            </a:prstGeom>
            <a:solidFill>
              <a:schemeClr val="tx2">
                <a:lumMod val="60000"/>
                <a:lumOff val="40000"/>
              </a:schemeClr>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矩形 33"/>
            <p:cNvSpPr/>
            <p:nvPr/>
          </p:nvSpPr>
          <p:spPr>
            <a:xfrm>
              <a:off x="569480" y="202032"/>
              <a:ext cx="7660119" cy="1454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ts val="18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學術傾向或技職傾向</a:t>
              </a:r>
              <a:endParaRPr lang="zh-TW" sz="4000" b="1" kern="1200" dirty="0">
                <a:solidFill>
                  <a:srgbClr val="FFFF00"/>
                </a:solidFill>
                <a:latin typeface="微軟正黑體" pitchFamily="34" charset="-120"/>
                <a:ea typeface="微軟正黑體" pitchFamily="34" charset="-120"/>
              </a:endParaRPr>
            </a:p>
          </p:txBody>
        </p:sp>
      </p:grpSp>
      <p:sp>
        <p:nvSpPr>
          <p:cNvPr id="30" name="橢圓 29"/>
          <p:cNvSpPr/>
          <p:nvPr/>
        </p:nvSpPr>
        <p:spPr>
          <a:xfrm>
            <a:off x="457199" y="346236"/>
            <a:ext cx="1138960" cy="113896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993618506"/>
              </p:ext>
            </p:extLst>
          </p:nvPr>
        </p:nvGraphicFramePr>
        <p:xfrm>
          <a:off x="457200" y="274638"/>
          <a:ext cx="8229600" cy="185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3961336224"/>
              </p:ext>
            </p:extLst>
          </p:nvPr>
        </p:nvGraphicFramePr>
        <p:xfrm>
          <a:off x="251520" y="116632"/>
          <a:ext cx="822960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a:solidFill>
                <a:prstClr val="black">
                  <a:tint val="75000"/>
                </a:prstClr>
              </a:solidFill>
            </a:endParaRPr>
          </a:p>
        </p:txBody>
      </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755576" y="116632"/>
            <a:ext cx="7742717" cy="1584174"/>
            <a:chOff x="486882" y="0"/>
            <a:chExt cx="7742717" cy="1584174"/>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0"/>
              <a:ext cx="7742717" cy="1440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en-US" altLang="zh-TW" sz="4000" b="1" kern="1200" dirty="0" smtClean="0">
                  <a:solidFill>
                    <a:srgbClr val="FFFF00"/>
                  </a:solidFill>
                  <a:latin typeface="微軟正黑體" pitchFamily="34" charset="-120"/>
                  <a:ea typeface="微軟正黑體" pitchFamily="34" charset="-120"/>
                </a:rPr>
                <a:t>2019</a:t>
              </a:r>
              <a:r>
                <a:rPr lang="zh-TW" altLang="en-US" sz="4000" b="1" kern="1200" dirty="0" smtClean="0">
                  <a:solidFill>
                    <a:srgbClr val="FFFF00"/>
                  </a:solidFill>
                  <a:latin typeface="微軟正黑體" pitchFamily="34" charset="-120"/>
                  <a:ea typeface="微軟正黑體" pitchFamily="34" charset="-120"/>
                </a:rPr>
                <a:t>企業最愛大學生排名</a:t>
              </a:r>
              <a:endParaRPr lang="zh-TW" altLang="en-US" sz="4000" b="1" kern="1200" dirty="0">
                <a:solidFill>
                  <a:srgbClr val="FFFF00"/>
                </a:solidFill>
                <a:latin typeface="微軟正黑體" pitchFamily="34" charset="-120"/>
                <a:ea typeface="微軟正黑體" pitchFamily="34" charset="-120"/>
              </a:endParaRP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表格 2"/>
          <p:cNvGraphicFramePr>
            <a:graphicFrameLocks noGrp="1"/>
          </p:cNvGraphicFramePr>
          <p:nvPr>
            <p:extLst>
              <p:ext uri="{D42A27DB-BD31-4B8C-83A1-F6EECF244321}">
                <p14:modId xmlns:p14="http://schemas.microsoft.com/office/powerpoint/2010/main" val="281231768"/>
              </p:ext>
            </p:extLst>
          </p:nvPr>
        </p:nvGraphicFramePr>
        <p:xfrm>
          <a:off x="268694" y="1898877"/>
          <a:ext cx="2376264" cy="4693920"/>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tblGrid>
              <a:tr h="423590">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大學</a:t>
                      </a:r>
                      <a:endParaRPr lang="zh-TW" altLang="en-US" sz="22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23590">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成功大學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423590">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台灣大學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423590">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交通大學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423590">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423590">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政治大學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423590">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rgbClr val="222222"/>
                          </a:solidFill>
                          <a:effectLst/>
                          <a:latin typeface="微軟正黑體" pitchFamily="34" charset="-120"/>
                          <a:ea typeface="微軟正黑體" pitchFamily="34" charset="-120"/>
                        </a:rPr>
                        <a:t>淡江大學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423590">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r h="423590">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中央大學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8"/>
                  </a:ext>
                </a:extLst>
              </a:tr>
              <a:tr h="423590">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423590">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692837602"/>
              </p:ext>
            </p:extLst>
          </p:nvPr>
        </p:nvGraphicFramePr>
        <p:xfrm>
          <a:off x="2987824" y="1898877"/>
          <a:ext cx="2465346" cy="4693920"/>
        </p:xfrm>
        <a:graphic>
          <a:graphicData uri="http://schemas.openxmlformats.org/drawingml/2006/table">
            <a:tbl>
              <a:tblPr firstRow="1" bandRow="1">
                <a:tableStyleId>{21E4AEA4-8DFA-4A89-87EB-49C32662AFE0}</a:tableStyleId>
              </a:tblPr>
              <a:tblGrid>
                <a:gridCol w="792088">
                  <a:extLst>
                    <a:ext uri="{9D8B030D-6E8A-4147-A177-3AD203B41FA5}">
                      <a16:colId xmlns:a16="http://schemas.microsoft.com/office/drawing/2014/main" xmlns="" val="20000"/>
                    </a:ext>
                  </a:extLst>
                </a:gridCol>
                <a:gridCol w="1673258">
                  <a:extLst>
                    <a:ext uri="{9D8B030D-6E8A-4147-A177-3AD203B41FA5}">
                      <a16:colId xmlns:a16="http://schemas.microsoft.com/office/drawing/2014/main" xmlns="" val="20001"/>
                    </a:ext>
                  </a:extLst>
                </a:gridCol>
              </a:tblGrid>
              <a:tr h="399317">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技職</a:t>
                      </a:r>
                      <a:endParaRPr lang="zh-TW" altLang="en-US" sz="22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99317">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台北科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399317">
                <a:tc>
                  <a:txBody>
                    <a:bodyPr/>
                    <a:lstStyle/>
                    <a:p>
                      <a:pPr algn="ctr" latinLnBrk="1"/>
                      <a:r>
                        <a:rPr lang="en-US" altLang="zh-TW" sz="2200">
                          <a:effectLst/>
                          <a:latin typeface="微軟正黑體" pitchFamily="34" charset="-120"/>
                          <a:ea typeface="微軟正黑體" pitchFamily="34" charset="-120"/>
                        </a:rPr>
                        <a:t>2</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台灣科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399317">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高雄科大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399317">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雲林科大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399317">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虎尾科大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399317">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南台科大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399317">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文藻外大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r h="399317">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台中科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8"/>
                  </a:ext>
                </a:extLst>
              </a:tr>
              <a:tr h="399317">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勤益科大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399317">
                <a:tc>
                  <a:txBody>
                    <a:bodyPr/>
                    <a:lstStyle/>
                    <a:p>
                      <a:pPr algn="ctr" latinLnBrk="1"/>
                      <a:r>
                        <a:rPr lang="en-US" altLang="zh-TW" sz="2200" b="0" dirty="0" smtClean="0">
                          <a:solidFill>
                            <a:srgbClr val="222222"/>
                          </a:solidFill>
                          <a:effectLst/>
                          <a:latin typeface="微軟正黑體" pitchFamily="34" charset="-120"/>
                          <a:ea typeface="微軟正黑體" pitchFamily="34" charset="-120"/>
                        </a:rPr>
                        <a:t>10</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屏東科大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sp>
        <p:nvSpPr>
          <p:cNvPr id="4" name="矩形 3"/>
          <p:cNvSpPr/>
          <p:nvPr/>
        </p:nvSpPr>
        <p:spPr>
          <a:xfrm>
            <a:off x="5724128" y="1916832"/>
            <a:ext cx="3096344" cy="4401205"/>
          </a:xfrm>
          <a:prstGeom prst="rect">
            <a:avLst/>
          </a:prstGeom>
          <a:solidFill>
            <a:schemeClr val="accent6">
              <a:lumMod val="60000"/>
              <a:lumOff val="40000"/>
            </a:schemeClr>
          </a:solidFill>
        </p:spPr>
        <p:txBody>
          <a:bodyPr wrap="square">
            <a:spAutoFit/>
          </a:bodyPr>
          <a:lstStyle/>
          <a:p>
            <a:pPr marL="342900" indent="-342900">
              <a:lnSpc>
                <a:spcPts val="2800"/>
              </a:lnSpc>
              <a:buFont typeface="Wingdings" pitchFamily="2" charset="2"/>
              <a:buChar char="n"/>
            </a:pPr>
            <a:r>
              <a:rPr lang="zh-TW" altLang="en-US" sz="2400" dirty="0" smtClean="0">
                <a:latin typeface="微軟正黑體" pitchFamily="34" charset="-120"/>
                <a:ea typeface="微軟正黑體" pitchFamily="34" charset="-120"/>
              </a:rPr>
              <a:t>名</a:t>
            </a:r>
            <a:r>
              <a:rPr lang="zh-TW" altLang="en-US" sz="2400" dirty="0">
                <a:latin typeface="微軟正黑體" pitchFamily="34" charset="-120"/>
                <a:ea typeface="微軟正黑體" pitchFamily="34" charset="-120"/>
              </a:rPr>
              <a:t>校光環有利，但實作力才是</a:t>
            </a:r>
            <a:r>
              <a:rPr lang="zh-TW" altLang="en-US" sz="2400" dirty="0" smtClean="0">
                <a:latin typeface="微軟正黑體" pitchFamily="34" charset="-120"/>
                <a:ea typeface="微軟正黑體" pitchFamily="34" charset="-120"/>
              </a:rPr>
              <a:t>王道。</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1200" dirty="0">
              <a:latin typeface="微軟正黑體" pitchFamily="34" charset="-120"/>
              <a:ea typeface="微軟正黑體" pitchFamily="34" charset="-120"/>
            </a:endParaRPr>
          </a:p>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畢業生的實際表現</a:t>
            </a:r>
            <a:r>
              <a:rPr lang="zh-TW" altLang="en-US" sz="2400" dirty="0" smtClean="0">
                <a:latin typeface="微軟正黑體" pitchFamily="34" charset="-120"/>
                <a:ea typeface="微軟正黑體" pitchFamily="34" charset="-120"/>
              </a:rPr>
              <a:t>、校友在業界口碑、長期</a:t>
            </a:r>
            <a:r>
              <a:rPr lang="zh-TW" altLang="en-US" sz="2400" dirty="0">
                <a:latin typeface="微軟正黑體" pitchFamily="34" charset="-120"/>
                <a:ea typeface="微軟正黑體" pitchFamily="34" charset="-120"/>
              </a:rPr>
              <a:t>產學合作模式，決定</a:t>
            </a:r>
            <a:r>
              <a:rPr lang="zh-TW" altLang="en-US" sz="2400" dirty="0" smtClean="0">
                <a:latin typeface="微軟正黑體" pitchFamily="34" charset="-120"/>
                <a:ea typeface="微軟正黑體" pitchFamily="34" charset="-120"/>
              </a:rPr>
              <a:t>企業用人評價。</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dirty="0" smtClean="0">
                <a:latin typeface="微軟正黑體" pitchFamily="34" charset="-120"/>
                <a:ea typeface="微軟正黑體" pitchFamily="34" charset="-120"/>
              </a:rPr>
              <a:t>學習意願強、人際溝通與團隊合作能力，抗</a:t>
            </a:r>
            <a:r>
              <a:rPr lang="zh-TW" altLang="en-US" sz="2400" dirty="0">
                <a:latin typeface="微軟正黑體" pitchFamily="34" charset="-120"/>
                <a:ea typeface="微軟正黑體" pitchFamily="34" charset="-120"/>
              </a:rPr>
              <a:t>壓</a:t>
            </a:r>
            <a:r>
              <a:rPr lang="zh-TW" altLang="en-US" sz="2400" dirty="0" smtClean="0">
                <a:latin typeface="微軟正黑體" pitchFamily="34" charset="-120"/>
                <a:ea typeface="微軟正黑體" pitchFamily="34" charset="-120"/>
              </a:rPr>
              <a:t>性高是企業喜愛的重要特質。</a:t>
            </a:r>
            <a:endParaRPr lang="zh-TW" altLang="en-US" sz="2400" dirty="0">
              <a:latin typeface="微軟正黑體" pitchFamily="34" charset="-120"/>
              <a:ea typeface="微軟正黑體" pitchFamily="34" charset="-120"/>
            </a:endParaRPr>
          </a:p>
        </p:txBody>
      </p:sp>
      <p:sp>
        <p:nvSpPr>
          <p:cNvPr id="17" name="文字方塊 16"/>
          <p:cNvSpPr txBox="1"/>
          <p:nvPr/>
        </p:nvSpPr>
        <p:spPr>
          <a:xfrm>
            <a:off x="5724128" y="6308745"/>
            <a:ext cx="3046027" cy="369332"/>
          </a:xfrm>
          <a:prstGeom prst="rect">
            <a:avLst/>
          </a:prstGeom>
          <a:noFill/>
        </p:spPr>
        <p:txBody>
          <a:bodyPr wrap="none" rtlCol="0">
            <a:spAutoFit/>
          </a:bodyPr>
          <a:lstStyle/>
          <a:p>
            <a:r>
              <a:rPr lang="en-US" altLang="zh-TW" dirty="0" smtClean="0"/>
              <a:t>(</a:t>
            </a:r>
            <a:r>
              <a:rPr lang="zh-TW" altLang="en-US" dirty="0" smtClean="0"/>
              <a:t>引自</a:t>
            </a:r>
            <a:r>
              <a:rPr lang="en-US" altLang="zh-TW" dirty="0" smtClean="0"/>
              <a:t>2019.02.26</a:t>
            </a:r>
            <a:r>
              <a:rPr lang="zh-TW" altLang="en-US" dirty="0" smtClean="0"/>
              <a:t> 聯合新聞網</a:t>
            </a:r>
            <a:r>
              <a:rPr lang="en-US" altLang="zh-TW" dirty="0" smtClean="0"/>
              <a:t>)</a:t>
            </a:r>
            <a:endParaRPr lang="zh-TW" altLang="en-US" dirty="0"/>
          </a:p>
        </p:txBody>
      </p:sp>
    </p:spTree>
    <p:extLst>
      <p:ext uri="{BB962C8B-B14F-4D97-AF65-F5344CB8AC3E}">
        <p14:creationId xmlns:p14="http://schemas.microsoft.com/office/powerpoint/2010/main" val="1994072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smtClean="0">
                <a:latin typeface="Arial" pitchFamily="34" charset="0"/>
              </a:rPr>
              <a:t>1</a:t>
            </a:r>
            <a:endParaRPr lang="zh-TW" altLang="en-US" sz="1400" smtClean="0">
              <a:latin typeface="Arial" pitchFamily="34" charset="0"/>
            </a:endParaRPr>
          </a:p>
        </p:txBody>
      </p:sp>
      <p:grpSp>
        <p:nvGrpSpPr>
          <p:cNvPr id="11" name="群組 10"/>
          <p:cNvGrpSpPr/>
          <p:nvPr/>
        </p:nvGrpSpPr>
        <p:grpSpPr>
          <a:xfrm>
            <a:off x="755576" y="116631"/>
            <a:ext cx="7742717" cy="127897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各產業主要工作薪資參考</a:t>
              </a:r>
              <a:endParaRPr lang="zh-TW" altLang="en-US" sz="4000" b="1" kern="1200" dirty="0">
                <a:solidFill>
                  <a:srgbClr val="FFFF00"/>
                </a:solidFill>
                <a:latin typeface="微軟正黑體" pitchFamily="34" charset="-120"/>
                <a:ea typeface="微軟正黑體" pitchFamily="34" charset="-120"/>
              </a:endParaRP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文字方塊 2"/>
          <p:cNvSpPr txBox="1"/>
          <p:nvPr/>
        </p:nvSpPr>
        <p:spPr>
          <a:xfrm>
            <a:off x="1242458" y="6125652"/>
            <a:ext cx="2762295" cy="369332"/>
          </a:xfrm>
          <a:prstGeom prst="rect">
            <a:avLst/>
          </a:prstGeom>
          <a:noFill/>
        </p:spPr>
        <p:txBody>
          <a:bodyPr wrap="none" rtlCol="0">
            <a:spAutoFit/>
          </a:bodyPr>
          <a:lstStyle/>
          <a:p>
            <a:r>
              <a:rPr lang="en-US" altLang="zh-TW" dirty="0" smtClean="0"/>
              <a:t>(</a:t>
            </a:r>
            <a:r>
              <a:rPr lang="zh-TW" altLang="en-US" dirty="0" smtClean="0"/>
              <a:t>引自</a:t>
            </a:r>
            <a:r>
              <a:rPr lang="en-US" altLang="zh-TW" dirty="0" smtClean="0"/>
              <a:t>2019.05.31</a:t>
            </a:r>
            <a:r>
              <a:rPr lang="zh-TW" altLang="en-US" dirty="0" smtClean="0"/>
              <a:t>經濟日報</a:t>
            </a:r>
            <a:r>
              <a:rPr lang="en-US" altLang="zh-TW" dirty="0" smtClean="0"/>
              <a:t>)</a:t>
            </a:r>
            <a:endParaRPr lang="zh-TW" altLang="en-US" dirty="0"/>
          </a:p>
        </p:txBody>
      </p:sp>
      <p:sp>
        <p:nvSpPr>
          <p:cNvPr id="4" name="矩形 3"/>
          <p:cNvSpPr/>
          <p:nvPr/>
        </p:nvSpPr>
        <p:spPr>
          <a:xfrm>
            <a:off x="282390" y="1540684"/>
            <a:ext cx="4649650" cy="4370427"/>
          </a:xfrm>
          <a:prstGeom prst="rect">
            <a:avLst/>
          </a:prstGeom>
        </p:spPr>
        <p:txBody>
          <a:bodyPr wrap="square">
            <a:spAutoFit/>
          </a:bodyPr>
          <a:lstStyle/>
          <a:p>
            <a:pPr algn="ctr"/>
            <a:r>
              <a:rPr lang="zh-TW" altLang="en-US" sz="2800" b="1" dirty="0" smtClean="0">
                <a:latin typeface="微軟正黑體" pitchFamily="34" charset="-120"/>
                <a:ea typeface="微軟正黑體" pitchFamily="34" charset="-120"/>
              </a:rPr>
              <a:t>勞動部</a:t>
            </a:r>
            <a:r>
              <a:rPr lang="en-US" altLang="zh-TW" sz="2800" b="1" dirty="0" smtClean="0">
                <a:latin typeface="微軟正黑體" pitchFamily="34" charset="-120"/>
                <a:ea typeface="微軟正黑體" pitchFamily="34" charset="-120"/>
              </a:rPr>
              <a:t>2016</a:t>
            </a:r>
            <a:r>
              <a:rPr lang="zh-TW" altLang="en-US" sz="2800" b="1" dirty="0" smtClean="0">
                <a:latin typeface="微軟正黑體" pitchFamily="34" charset="-120"/>
                <a:ea typeface="微軟正黑體" pitchFamily="34" charset="-120"/>
              </a:rPr>
              <a:t>薪資調查報告</a:t>
            </a:r>
            <a:endParaRPr lang="zh-TW" altLang="en-US" sz="2800" b="1" dirty="0">
              <a:latin typeface="微軟正黑體" pitchFamily="34" charset="-120"/>
              <a:ea typeface="微軟正黑體" pitchFamily="34" charset="-120"/>
            </a:endParaRP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smtClean="0">
                <a:latin typeface="微軟正黑體" pitchFamily="34" charset="-120"/>
                <a:ea typeface="微軟正黑體" pitchFamily="34" charset="-120"/>
              </a:rPr>
              <a:t>專業人員：</a:t>
            </a:r>
            <a:r>
              <a:rPr lang="en-US" altLang="zh-TW" sz="2400" dirty="0" smtClean="0">
                <a:latin typeface="微軟正黑體" pitchFamily="34" charset="-120"/>
                <a:ea typeface="微軟正黑體" pitchFamily="34" charset="-120"/>
              </a:rPr>
              <a:t>34.4K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技術員</a:t>
            </a:r>
            <a:r>
              <a:rPr lang="zh-TW" altLang="en-US" sz="2400" dirty="0">
                <a:latin typeface="微軟正黑體" pitchFamily="34" charset="-120"/>
                <a:ea typeface="微軟正黑體" pitchFamily="34" charset="-120"/>
              </a:rPr>
              <a:t>及助理</a:t>
            </a:r>
            <a:r>
              <a:rPr lang="zh-TW" altLang="en-US" sz="2400" dirty="0" smtClean="0">
                <a:latin typeface="微軟正黑體" pitchFamily="34" charset="-120"/>
                <a:ea typeface="微軟正黑體" pitchFamily="34" charset="-120"/>
              </a:rPr>
              <a:t>專業人員：</a:t>
            </a:r>
            <a:r>
              <a:rPr lang="en-US" altLang="zh-TW" sz="2400" dirty="0" smtClean="0">
                <a:latin typeface="微軟正黑體" pitchFamily="34" charset="-120"/>
                <a:ea typeface="微軟正黑體" pitchFamily="34" charset="-120"/>
              </a:rPr>
              <a:t>29.2K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事務</a:t>
            </a:r>
            <a:r>
              <a:rPr lang="zh-TW" altLang="en-US" sz="2400" dirty="0">
                <a:latin typeface="微軟正黑體" pitchFamily="34" charset="-120"/>
                <a:ea typeface="微軟正黑體" pitchFamily="34" charset="-120"/>
              </a:rPr>
              <a:t>支援</a:t>
            </a:r>
            <a:r>
              <a:rPr lang="zh-TW" altLang="en-US" sz="2400" dirty="0" smtClean="0">
                <a:latin typeface="微軟正黑體" pitchFamily="34" charset="-120"/>
                <a:ea typeface="微軟正黑體" pitchFamily="34" charset="-120"/>
              </a:rPr>
              <a:t>人員</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26.6K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機械</a:t>
            </a:r>
            <a:r>
              <a:rPr lang="zh-TW" altLang="en-US" sz="2400" dirty="0">
                <a:latin typeface="微軟正黑體" pitchFamily="34" charset="-120"/>
                <a:ea typeface="微軟正黑體" pitchFamily="34" charset="-120"/>
              </a:rPr>
              <a:t>設備操作及組裝</a:t>
            </a:r>
            <a:r>
              <a:rPr lang="zh-TW" altLang="en-US" sz="2400" dirty="0" smtClean="0">
                <a:latin typeface="微軟正黑體" pitchFamily="34" charset="-120"/>
                <a:ea typeface="微軟正黑體" pitchFamily="34" charset="-120"/>
              </a:rPr>
              <a:t>人員：</a:t>
            </a:r>
            <a:r>
              <a:rPr lang="en-US" altLang="zh-TW" sz="2400" dirty="0" smtClean="0">
                <a:latin typeface="微軟正黑體" pitchFamily="34" charset="-120"/>
                <a:ea typeface="微軟正黑體" pitchFamily="34" charset="-120"/>
              </a:rPr>
              <a:t>26.1K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服務</a:t>
            </a:r>
            <a:r>
              <a:rPr lang="zh-TW" altLang="en-US" sz="2400" dirty="0">
                <a:latin typeface="微軟正黑體" pitchFamily="34" charset="-120"/>
                <a:ea typeface="微軟正黑體" pitchFamily="34" charset="-120"/>
              </a:rPr>
              <a:t>及銷售</a:t>
            </a:r>
            <a:r>
              <a:rPr lang="zh-TW" altLang="en-US" sz="2400" dirty="0" smtClean="0">
                <a:latin typeface="微軟正黑體" pitchFamily="34" charset="-120"/>
                <a:ea typeface="微軟正黑體" pitchFamily="34" charset="-120"/>
              </a:rPr>
              <a:t>人員</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25.7K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基層</a:t>
            </a:r>
            <a:r>
              <a:rPr lang="zh-TW" altLang="en-US" sz="2400" dirty="0">
                <a:latin typeface="微軟正黑體" pitchFamily="34" charset="-120"/>
                <a:ea typeface="微軟正黑體" pitchFamily="34" charset="-120"/>
              </a:rPr>
              <a:t>技術</a:t>
            </a:r>
            <a:r>
              <a:rPr lang="zh-TW" altLang="en-US" sz="2400" dirty="0" smtClean="0">
                <a:latin typeface="微軟正黑體" pitchFamily="34" charset="-120"/>
                <a:ea typeface="微軟正黑體" pitchFamily="34" charset="-120"/>
              </a:rPr>
              <a:t>工：</a:t>
            </a:r>
            <a:r>
              <a:rPr lang="en-US" altLang="zh-TW" sz="2400" dirty="0" smtClean="0">
                <a:latin typeface="微軟正黑體" pitchFamily="34" charset="-120"/>
                <a:ea typeface="微軟正黑體" pitchFamily="34" charset="-120"/>
              </a:rPr>
              <a:t>23.5K</a:t>
            </a:r>
          </a:p>
          <a:p>
            <a:pPr>
              <a:lnSpc>
                <a:spcPts val="3000"/>
              </a:lnSpc>
            </a:pPr>
            <a:endParaRPr lang="en-US" altLang="zh-TW" sz="2400" dirty="0" smtClean="0">
              <a:latin typeface="微軟正黑體" pitchFamily="34" charset="-120"/>
              <a:ea typeface="微軟正黑體" pitchFamily="34" charset="-120"/>
            </a:endParaRPr>
          </a:p>
          <a:p>
            <a:pPr>
              <a:lnSpc>
                <a:spcPts val="3000"/>
              </a:lnSpc>
            </a:pPr>
            <a:r>
              <a:rPr lang="zh-TW" altLang="en-US" sz="2400" b="1" dirty="0" smtClean="0">
                <a:latin typeface="微軟正黑體" pitchFamily="34" charset="-120"/>
                <a:ea typeface="微軟正黑體" pitchFamily="34" charset="-120"/>
              </a:rPr>
              <a:t>服務業</a:t>
            </a:r>
            <a:r>
              <a:rPr lang="zh-TW" altLang="en-US" sz="2400" b="1" dirty="0">
                <a:latin typeface="微軟正黑體" pitchFamily="34" charset="-120"/>
                <a:ea typeface="微軟正黑體" pitchFamily="34" charset="-120"/>
              </a:rPr>
              <a:t>起薪略高於工業部門。</a:t>
            </a:r>
          </a:p>
          <a:p>
            <a:pPr>
              <a:lnSpc>
                <a:spcPts val="3000"/>
              </a:lnSpc>
            </a:pPr>
            <a:r>
              <a:rPr lang="zh-TW" altLang="en-US" sz="2400" b="1" dirty="0" smtClean="0">
                <a:latin typeface="微軟正黑體" pitchFamily="34" charset="-120"/>
                <a:ea typeface="微軟正黑體" pitchFamily="34" charset="-120"/>
              </a:rPr>
              <a:t>專業</a:t>
            </a:r>
            <a:r>
              <a:rPr lang="zh-TW" altLang="en-US" sz="2400" b="1" dirty="0">
                <a:latin typeface="微軟正黑體" pitchFamily="34" charset="-120"/>
                <a:ea typeface="微軟正黑體" pitchFamily="34" charset="-120"/>
              </a:rPr>
              <a:t>能力愈好，起薪愈高</a:t>
            </a: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678683681"/>
              </p:ext>
            </p:extLst>
          </p:nvPr>
        </p:nvGraphicFramePr>
        <p:xfrm>
          <a:off x="4860031" y="1540684"/>
          <a:ext cx="4032449" cy="4776585"/>
        </p:xfrm>
        <a:graphic>
          <a:graphicData uri="http://schemas.openxmlformats.org/drawingml/2006/table">
            <a:tbl>
              <a:tblPr>
                <a:tableStyleId>{5C22544A-7EE6-4342-B048-85BDC9FD1C3A}</a:tableStyleId>
              </a:tblPr>
              <a:tblGrid>
                <a:gridCol w="1994882"/>
                <a:gridCol w="983653"/>
                <a:gridCol w="1053914"/>
              </a:tblGrid>
              <a:tr h="217744">
                <a:tc gridSpan="3">
                  <a:txBody>
                    <a:bodyPr/>
                    <a:lstStyle/>
                    <a:p>
                      <a:pPr algn="ctr" fontAlgn="ctr"/>
                      <a:r>
                        <a:rPr lang="en-US" altLang="zh-TW" sz="1600" u="none" strike="noStrike" dirty="0">
                          <a:effectLst/>
                        </a:rPr>
                        <a:t>2018</a:t>
                      </a:r>
                      <a:r>
                        <a:rPr lang="zh-TW" altLang="en-US" sz="1600" u="none" strike="noStrike" dirty="0">
                          <a:effectLst/>
                        </a:rPr>
                        <a:t>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r>
              <a:tr h="653232">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32,044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32,448</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28,294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30,002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醫療保健服務業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27,739</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29,590</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28,092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29,494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29,052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29,353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28,832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29,143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27,499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28,777</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26,758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27,825</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教育服務業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26,243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27,401</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住宿及餐飲業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26,304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27,213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26,006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27,147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28,849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744">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2018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88</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307974" y="617538"/>
            <a:ext cx="851249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年適</a:t>
            </a:r>
            <a:r>
              <a:rPr lang="zh-TW" altLang="en-US" sz="4000" b="1" dirty="0">
                <a:solidFill>
                  <a:schemeClr val="bg1"/>
                </a:solidFill>
                <a:latin typeface="微軟正黑體" pitchFamily="34" charset="-120"/>
                <a:ea typeface="微軟正黑體" pitchFamily="34" charset="-120"/>
              </a:rPr>
              <a:t>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8" name="圖片 7"/>
          <p:cNvPicPr>
            <a:picLocks noChangeAspect="1"/>
          </p:cNvPicPr>
          <p:nvPr/>
        </p:nvPicPr>
        <p:blipFill rotWithShape="1">
          <a:blip r:embed="rId3"/>
          <a:srcRect l="1107" t="11294" r="3150" b="7928"/>
          <a:stretch/>
        </p:blipFill>
        <p:spPr>
          <a:xfrm>
            <a:off x="307974" y="1970267"/>
            <a:ext cx="8512498" cy="4627085"/>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89</a:t>
            </a:fld>
            <a:endParaRPr kumimoji="1" lang="zh-TW" altLang="en-US" smtClean="0">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solidFill>
                  <a:srgbClr val="FF0000"/>
                </a:solidFill>
                <a:latin typeface="微軟正黑體" pitchFamily="34" charset="-120"/>
                <a:ea typeface="微軟正黑體" pitchFamily="34" charset="-120"/>
              </a:rPr>
              <a:t>各</a:t>
            </a:r>
            <a:r>
              <a:rPr lang="zh-TW" altLang="en-US" b="1" dirty="0">
                <a:solidFill>
                  <a:srgbClr val="FF0000"/>
                </a:solidFill>
                <a:latin typeface="微軟正黑體" pitchFamily="34" charset="-120"/>
                <a:ea typeface="微軟正黑體" pitchFamily="34" charset="-120"/>
              </a:rPr>
              <a:t>校教務</a:t>
            </a:r>
            <a:r>
              <a:rPr lang="zh-TW" altLang="en-US" b="1" dirty="0" smtClean="0">
                <a:solidFill>
                  <a:srgbClr val="FF0000"/>
                </a:solidFill>
                <a:latin typeface="微軟正黑體" pitchFamily="34" charset="-120"/>
                <a:ea typeface="微軟正黑體" pitchFamily="34" charset="-120"/>
              </a:rPr>
              <a:t>主任、輔導主任</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彰化縣地方</a:t>
            </a:r>
            <a:r>
              <a:rPr lang="zh-TW" altLang="en-US" b="1" dirty="0">
                <a:latin typeface="微軟正黑體" pitchFamily="34" charset="-120"/>
                <a:ea typeface="微軟正黑體" pitchFamily="34" charset="-120"/>
              </a:rPr>
              <a:t>宣導團責任區</a:t>
            </a:r>
            <a:r>
              <a:rPr lang="zh-TW" altLang="en-US" b="1" dirty="0" smtClean="0">
                <a:latin typeface="微軟正黑體" pitchFamily="34" charset="-120"/>
                <a:ea typeface="微軟正黑體" pitchFamily="34" charset="-120"/>
              </a:rPr>
              <a:t>講師</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a:t>
            </a:r>
            <a:r>
              <a:rPr lang="zh-TW" altLang="en-US" b="1" dirty="0" smtClean="0">
                <a:latin typeface="微軟正黑體" pitchFamily="34" charset="-120"/>
                <a:ea typeface="微軟正黑體" pitchFamily="34" charset="-120"/>
              </a:rPr>
              <a:t>縣政府教育處：</a:t>
            </a:r>
            <a:r>
              <a:rPr lang="en-US" altLang="zh-TW" b="1" dirty="0" smtClean="0">
                <a:latin typeface="微軟正黑體" pitchFamily="34" charset="-120"/>
                <a:ea typeface="微軟正黑體" pitchFamily="34" charset="-120"/>
              </a:rPr>
              <a:t>7531874</a:t>
            </a: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教育部免</a:t>
            </a:r>
            <a:r>
              <a:rPr lang="zh-TW" altLang="en-US" b="1" dirty="0">
                <a:latin typeface="微軟正黑體" pitchFamily="34" charset="-120"/>
                <a:ea typeface="微軟正黑體" pitchFamily="34" charset="-120"/>
              </a:rPr>
              <a:t>付費諮詢</a:t>
            </a:r>
            <a:r>
              <a:rPr lang="zh-TW" altLang="en-US" b="1" dirty="0" smtClean="0">
                <a:latin typeface="微軟正黑體" pitchFamily="34" charset="-120"/>
                <a:ea typeface="微軟正黑體" pitchFamily="34" charset="-120"/>
              </a:rPr>
              <a:t>專線</a:t>
            </a:r>
            <a:r>
              <a:rPr lang="en-US" altLang="zh-TW" b="1" dirty="0" smtClean="0">
                <a:latin typeface="微軟正黑體" pitchFamily="34" charset="-120"/>
                <a:ea typeface="微軟正黑體" pitchFamily="34" charset="-120"/>
              </a:rPr>
              <a:t>(0800-012-580)</a:t>
            </a:r>
            <a:endParaRPr lang="en-US" altLang="zh-TW" b="1"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a:t>
            </a:r>
            <a:r>
              <a:rPr lang="zh-TW" altLang="en-US" b="1" dirty="0" smtClean="0">
                <a:latin typeface="微軟正黑體" pitchFamily="34" charset="-120"/>
                <a:ea typeface="微軟正黑體" pitchFamily="34" charset="-120"/>
              </a:rPr>
              <a:t>國教適性入學宣導網</a:t>
            </a:r>
            <a:endParaRPr lang="en-US" altLang="zh-TW" b="1" dirty="0" smtClean="0">
              <a:latin typeface="微軟正黑體" pitchFamily="34" charset="-120"/>
              <a:ea typeface="微軟正黑體" pitchFamily="34" charset="-120"/>
            </a:endParaRPr>
          </a:p>
          <a:p>
            <a:pPr lvl="1" eaLnBrk="1" fontAlgn="auto" hangingPunct="1">
              <a:spcAft>
                <a:spcPts val="0"/>
              </a:spcAft>
              <a:defRPr/>
            </a:pPr>
            <a:r>
              <a:rPr lang="zh-TW" altLang="en-US" b="1" dirty="0" smtClean="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prstClr val="white"/>
                </a:solidFill>
                <a:latin typeface="微軟正黑體" pitchFamily="34" charset="-120"/>
                <a:ea typeface="微軟正黑體" pitchFamily="34" charset="-120"/>
              </a:rPr>
              <a:t>會考題目分析</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340768"/>
            <a:ext cx="8423844" cy="540060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200" b="1" dirty="0">
                <a:solidFill>
                  <a:srgbClr val="FF0000"/>
                </a:solidFill>
                <a:latin typeface="微軟正黑體" panose="020B0604030504040204" pitchFamily="34" charset="-120"/>
                <a:ea typeface="微軟正黑體" panose="020B0604030504040204" pitchFamily="34" charset="-120"/>
              </a:rPr>
              <a:t>試題「難易適中」：</a:t>
            </a:r>
            <a:r>
              <a:rPr lang="zh-TW" altLang="en-US" sz="2200" dirty="0">
                <a:solidFill>
                  <a:schemeClr val="tx1"/>
                </a:solidFill>
                <a:latin typeface="微軟正黑體" panose="020B0604030504040204" pitchFamily="34" charset="-120"/>
                <a:ea typeface="微軟正黑體" panose="020B0604030504040204" pitchFamily="34" charset="-120"/>
              </a:rPr>
              <a:t>題目靈活需思考分析，必須將概念融會貫通，只要觀念清楚就能判斷出答案</a:t>
            </a:r>
            <a:r>
              <a:rPr lang="zh-TW" altLang="en-US"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歷</a:t>
            </a:r>
            <a:r>
              <a:rPr lang="zh-TW" altLang="en-US" sz="2200" dirty="0" smtClean="0">
                <a:solidFill>
                  <a:schemeClr val="tx1"/>
                </a:solidFill>
                <a:latin typeface="微軟正黑體" panose="020B0604030504040204" pitchFamily="34" charset="-120"/>
                <a:ea typeface="微軟正黑體" panose="020B0604030504040204" pitchFamily="34" charset="-120"/>
              </a:rPr>
              <a:t>年</a:t>
            </a:r>
            <a:r>
              <a:rPr lang="zh-TW" altLang="en-US" sz="2200" dirty="0">
                <a:solidFill>
                  <a:schemeClr val="tx1"/>
                </a:solidFill>
                <a:latin typeface="微軟正黑體" panose="020B0604030504040204" pitchFamily="34" charset="-120"/>
                <a:ea typeface="微軟正黑體" panose="020B0604030504040204" pitchFamily="34" charset="-120"/>
              </a:rPr>
              <a:t>趨勢為基本題增加，生活題增加，跨領域題型增加。</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題型生活化：</a:t>
            </a:r>
            <a:r>
              <a:rPr lang="zh-TW" altLang="en-US" sz="2200" dirty="0">
                <a:solidFill>
                  <a:schemeClr val="tx1"/>
                </a:solidFill>
                <a:latin typeface="微軟正黑體" panose="020B0604030504040204" pitchFamily="34" charset="-120"/>
                <a:ea typeface="微軟正黑體" panose="020B0604030504040204" pitchFamily="34" charset="-120"/>
              </a:rPr>
              <a:t>試題取材廣泛，引導學生將課本上的知識，與生活經驗產生連結</a:t>
            </a:r>
            <a:r>
              <a:rPr lang="zh-TW" altLang="en-US" sz="2200" dirty="0" smtClean="0">
                <a:solidFill>
                  <a:schemeClr val="tx1"/>
                </a:solidFill>
                <a:latin typeface="微軟正黑體" panose="020B0604030504040204" pitchFamily="34" charset="-120"/>
                <a:ea typeface="微軟正黑體" panose="020B0604030504040204" pitchFamily="34" charset="-120"/>
              </a:rPr>
              <a:t>。國文科新聞報導</a:t>
            </a:r>
            <a:r>
              <a:rPr lang="zh-TW" altLang="en-US" sz="2200" dirty="0">
                <a:solidFill>
                  <a:schemeClr val="tx1"/>
                </a:solidFill>
                <a:latin typeface="微軟正黑體" panose="020B0604030504040204" pitchFamily="34" charset="-120"/>
                <a:ea typeface="微軟正黑體" panose="020B0604030504040204" pitchFamily="34" charset="-120"/>
              </a:rPr>
              <a:t>、請柬等素材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英語</a:t>
            </a:r>
            <a:r>
              <a:rPr lang="zh-TW" altLang="en-US" sz="2200" dirty="0" smtClean="0">
                <a:solidFill>
                  <a:schemeClr val="tx1"/>
                </a:solidFill>
                <a:latin typeface="微軟正黑體" panose="020B0604030504040204" pitchFamily="34" charset="-120"/>
                <a:ea typeface="微軟正黑體" panose="020B0604030504040204" pitchFamily="34" charset="-120"/>
              </a:rPr>
              <a:t>科觀光</a:t>
            </a:r>
            <a:r>
              <a:rPr lang="zh-TW" altLang="en-US" sz="2200" dirty="0">
                <a:solidFill>
                  <a:schemeClr val="tx1"/>
                </a:solidFill>
                <a:latin typeface="微軟正黑體" panose="020B0604030504040204" pitchFamily="34" charset="-120"/>
                <a:ea typeface="微軟正黑體" panose="020B0604030504040204" pitchFamily="34" charset="-120"/>
              </a:rPr>
              <a:t>巴士</a:t>
            </a:r>
            <a:r>
              <a:rPr lang="zh-TW" altLang="en-US" sz="2200" dirty="0" smtClean="0">
                <a:solidFill>
                  <a:schemeClr val="tx1"/>
                </a:solidFill>
                <a:latin typeface="微軟正黑體" panose="020B0604030504040204" pitchFamily="34" charset="-120"/>
                <a:ea typeface="微軟正黑體" panose="020B0604030504040204" pitchFamily="34" charset="-120"/>
              </a:rPr>
              <a:t>行程、</a:t>
            </a:r>
            <a:r>
              <a:rPr lang="zh-TW" altLang="en-US" sz="2200" dirty="0">
                <a:solidFill>
                  <a:schemeClr val="tx1"/>
                </a:solidFill>
                <a:latin typeface="微軟正黑體" panose="020B0604030504040204" pitchFamily="34" charset="-120"/>
                <a:ea typeface="微軟正黑體" panose="020B0604030504040204" pitchFamily="34" charset="-120"/>
              </a:rPr>
              <a:t>澳洲鳥類的生存之道、臺灣傳統紙</a:t>
            </a:r>
            <a:r>
              <a:rPr lang="zh-TW" altLang="en-US" sz="2200" dirty="0" smtClean="0">
                <a:solidFill>
                  <a:schemeClr val="tx1"/>
                </a:solidFill>
                <a:latin typeface="微軟正黑體" panose="020B0604030504040204" pitchFamily="34" charset="-120"/>
                <a:ea typeface="微軟正黑體" panose="020B0604030504040204" pitchFamily="34" charset="-120"/>
              </a:rPr>
              <a:t>紮文化</a:t>
            </a:r>
            <a:r>
              <a:rPr lang="zh-TW" altLang="en-US" sz="2200" dirty="0">
                <a:solidFill>
                  <a:schemeClr val="tx1"/>
                </a:solidFill>
                <a:latin typeface="微軟正黑體" panose="020B0604030504040204" pitchFamily="34" charset="-120"/>
                <a:ea typeface="微軟正黑體" panose="020B0604030504040204" pitchFamily="34" charset="-120"/>
              </a:rPr>
              <a:t>與相聲藝術的創新、咖啡的科學研究等素材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數</a:t>
            </a:r>
            <a:r>
              <a:rPr lang="zh-TW" altLang="en-US" sz="2200" dirty="0" smtClean="0">
                <a:solidFill>
                  <a:schemeClr val="tx1"/>
                </a:solidFill>
                <a:latin typeface="微軟正黑體" panose="020B0604030504040204" pitchFamily="34" charset="-120"/>
                <a:ea typeface="微軟正黑體" panose="020B0604030504040204" pitchFamily="34" charset="-120"/>
              </a:rPr>
              <a:t>學科購買</a:t>
            </a:r>
            <a:r>
              <a:rPr lang="zh-TW" altLang="en-US" sz="2200" dirty="0">
                <a:solidFill>
                  <a:schemeClr val="tx1"/>
                </a:solidFill>
                <a:latin typeface="微軟正黑體" panose="020B0604030504040204" pitchFamily="34" charset="-120"/>
                <a:ea typeface="微軟正黑體" panose="020B0604030504040204" pitchFamily="34" charset="-120"/>
              </a:rPr>
              <a:t>蛋糕、摩天輪、防曬乳液等素材</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社會科臺灣</a:t>
            </a:r>
            <a:r>
              <a:rPr lang="zh-TW" altLang="en-US" sz="2200" dirty="0">
                <a:solidFill>
                  <a:schemeClr val="tx1"/>
                </a:solidFill>
                <a:latin typeface="微軟正黑體" panose="020B0604030504040204" pitchFamily="34" charset="-120"/>
                <a:ea typeface="微軟正黑體" panose="020B0604030504040204" pitchFamily="34" charset="-120"/>
              </a:rPr>
              <a:t>山坡地開發的監測、臺灣的歷史文物、醫護人員遭遇的問題等素材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自然</a:t>
            </a:r>
            <a:r>
              <a:rPr lang="zh-TW" altLang="en-US" sz="2200" dirty="0" smtClean="0">
                <a:solidFill>
                  <a:schemeClr val="tx1"/>
                </a:solidFill>
                <a:latin typeface="微軟正黑體" panose="020B0604030504040204" pitchFamily="34" charset="-120"/>
                <a:ea typeface="微軟正黑體" panose="020B0604030504040204" pitchFamily="34" charset="-120"/>
              </a:rPr>
              <a:t>科降雨</a:t>
            </a:r>
            <a:r>
              <a:rPr lang="zh-TW" altLang="en-US" sz="2200" dirty="0">
                <a:solidFill>
                  <a:schemeClr val="tx1"/>
                </a:solidFill>
                <a:latin typeface="微軟正黑體" panose="020B0604030504040204" pitchFamily="34" charset="-120"/>
                <a:ea typeface="微軟正黑體" panose="020B0604030504040204" pitchFamily="34" charset="-120"/>
              </a:rPr>
              <a:t>機率、新聞常用的地震快報、紅茶與綠茶茶葉等</a:t>
            </a:r>
            <a:r>
              <a:rPr lang="zh-TW" altLang="en-US" sz="2200" dirty="0" smtClean="0">
                <a:solidFill>
                  <a:schemeClr val="tx1"/>
                </a:solidFill>
                <a:latin typeface="微軟正黑體" panose="020B0604030504040204" pitchFamily="34" charset="-120"/>
                <a:ea typeface="微軟正黑體" panose="020B0604030504040204" pitchFamily="34" charset="-120"/>
              </a:rPr>
              <a:t>素材，</a:t>
            </a:r>
            <a:r>
              <a:rPr lang="zh-TW" altLang="en-US" sz="2200" dirty="0">
                <a:solidFill>
                  <a:schemeClr val="tx1"/>
                </a:solidFill>
                <a:latin typeface="微軟正黑體" panose="020B0604030504040204" pitchFamily="34" charset="-120"/>
                <a:ea typeface="微軟正黑體" panose="020B0604030504040204" pitchFamily="34" charset="-120"/>
              </a:rPr>
              <a:t>都和生活息息相關。</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重視圖表理解：</a:t>
            </a:r>
            <a:r>
              <a:rPr lang="zh-TW" altLang="en-US" sz="2200" dirty="0">
                <a:solidFill>
                  <a:schemeClr val="tx1"/>
                </a:solidFill>
                <a:latin typeface="微軟正黑體" panose="020B0604030504040204" pitchFamily="34" charset="-120"/>
                <a:ea typeface="微軟正黑體" panose="020B0604030504040204" pitchFamily="34" charset="-120"/>
              </a:rPr>
              <a:t>各科均有圖表題型，重視學生的思考與統整能力，需要學生具備正確觀念、耐心閱讀及仔細判讀圖表的能力</a:t>
            </a:r>
            <a:r>
              <a:rPr lang="zh-TW" altLang="en-US" sz="2200" dirty="0" smtClean="0">
                <a:solidFill>
                  <a:schemeClr val="tx1"/>
                </a:solidFill>
                <a:latin typeface="微軟正黑體" panose="020B0604030504040204" pitchFamily="34" charset="-120"/>
                <a:ea typeface="微軟正黑體" panose="020B0604030504040204" pitchFamily="34" charset="-120"/>
              </a:rPr>
              <a:t>。                </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latin typeface="微軟正黑體" panose="020B0604030504040204" pitchFamily="34" charset="-120"/>
                <a:ea typeface="微軟正黑體" panose="020B0604030504040204" pitchFamily="34" charset="-120"/>
              </a:rPr>
              <a:t> </a:t>
            </a:r>
            <a:r>
              <a:rPr lang="zh-TW" altLang="en-US" sz="2200" dirty="0" smtClean="0">
                <a:solidFill>
                  <a:schemeClr val="tx1"/>
                </a:solidFill>
                <a:latin typeface="微軟正黑體" panose="020B0604030504040204" pitchFamily="34" charset="-120"/>
                <a:ea typeface="微軟正黑體" panose="020B0604030504040204" pitchFamily="34" charset="-120"/>
              </a:rPr>
              <a:t>                                 </a:t>
            </a:r>
            <a:r>
              <a:rPr lang="en-US" altLang="zh-TW" sz="2200" dirty="0" smtClean="0">
                <a:solidFill>
                  <a:srgbClr val="0070C0"/>
                </a:solidFill>
                <a:latin typeface="微軟正黑體" panose="020B0604030504040204" pitchFamily="34" charset="-120"/>
                <a:ea typeface="微軟正黑體" panose="020B0604030504040204" pitchFamily="34" charset="-120"/>
              </a:rPr>
              <a:t>(</a:t>
            </a:r>
            <a:r>
              <a:rPr lang="zh-TW" altLang="en-US" sz="2200" dirty="0" smtClean="0">
                <a:solidFill>
                  <a:srgbClr val="0070C0"/>
                </a:solidFill>
                <a:latin typeface="微軟正黑體" panose="020B0604030504040204" pitchFamily="34" charset="-120"/>
                <a:ea typeface="微軟正黑體" panose="020B0604030504040204" pitchFamily="34" charset="-120"/>
              </a:rPr>
              <a:t>節錄自相關新聞報導及心測中心試題說明</a:t>
            </a:r>
            <a:r>
              <a:rPr lang="en-US" altLang="zh-TW" sz="2200" dirty="0" smtClean="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90</a:t>
            </a:fld>
            <a:endParaRPr lang="zh-TW" altLang="en-US" smtClean="0">
              <a:solidFill>
                <a:prstClr val="black"/>
              </a:solidFill>
              <a:latin typeface="Arial" pitchFamily="34" charset="0"/>
            </a:endParaRPr>
          </a:p>
        </p:txBody>
      </p:sp>
      <p:sp>
        <p:nvSpPr>
          <p:cNvPr id="99332" name="文字方塊 4">
            <a:hlinkClick r:id="rId2" action="ppaction://hlinkfile"/>
          </p:cNvPr>
          <p:cNvSpPr txBox="1">
            <a:spLocks noChangeArrowheads="1"/>
          </p:cNvSpPr>
          <p:nvPr/>
        </p:nvSpPr>
        <p:spPr bwMode="auto">
          <a:xfrm>
            <a:off x="388679" y="1626074"/>
            <a:ext cx="839204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algn="ctr" eaLnBrk="1" hangingPunct="1">
              <a:lnSpc>
                <a:spcPct val="130000"/>
              </a:lnSpc>
            </a:pPr>
            <a:r>
              <a:rPr lang="zh-TW" altLang="en-US" sz="4000" b="1" dirty="0" smtClean="0">
                <a:latin typeface="微軟正黑體" panose="020B0604030504040204" pitchFamily="34" charset="-120"/>
                <a:ea typeface="微軟正黑體" panose="020B0604030504040204" pitchFamily="34" charset="-120"/>
              </a:rPr>
              <a:t>世界名廚江振誠：</a:t>
            </a:r>
            <a:endParaRPr lang="en-US" altLang="zh-TW" sz="40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lang="zh-TW" altLang="en-US" sz="3200" b="1" dirty="0" smtClean="0">
                <a:latin typeface="標楷體"/>
                <a:ea typeface="標楷體"/>
              </a:rPr>
              <a:t>「</a:t>
            </a:r>
            <a:r>
              <a:rPr lang="zh-TW" altLang="en-US" sz="3200" b="1" dirty="0" smtClean="0">
                <a:latin typeface="微軟正黑體" panose="020B0604030504040204" pitchFamily="34" charset="-120"/>
                <a:ea typeface="微軟正黑體" panose="020B0604030504040204" pitchFamily="34" charset="-120"/>
              </a:rPr>
              <a:t>你一定有一件事比別人強，把這件事做好</a:t>
            </a:r>
            <a:r>
              <a:rPr lang="zh-TW" altLang="en-US" sz="3200" b="1" dirty="0" smtClean="0">
                <a:latin typeface="標楷體"/>
                <a:ea typeface="標楷體"/>
              </a:rPr>
              <a:t>」</a:t>
            </a:r>
            <a:endParaRPr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標楷體"/>
                <a:ea typeface="標楷體"/>
              </a:rPr>
              <a:t>「</a:t>
            </a:r>
            <a:r>
              <a:rPr kumimoji="0" lang="zh-TW" altLang="en-US" sz="3200" b="1" dirty="0" smtClean="0">
                <a:latin typeface="微軟正黑體" pitchFamily="34" charset="-120"/>
                <a:ea typeface="微軟正黑體" pitchFamily="34" charset="-120"/>
              </a:rPr>
              <a:t>我</a:t>
            </a:r>
            <a:r>
              <a:rPr kumimoji="0" lang="zh-TW" altLang="en-US" sz="3200" b="1" dirty="0">
                <a:latin typeface="微軟正黑體" pitchFamily="34" charset="-120"/>
                <a:ea typeface="微軟正黑體" pitchFamily="34" charset="-120"/>
              </a:rPr>
              <a:t>不相信運氣，我不相信天分</a:t>
            </a:r>
            <a:r>
              <a:rPr kumimoji="0" lang="zh-TW" altLang="en-US" sz="3200" b="1" dirty="0" smtClean="0">
                <a:latin typeface="微軟正黑體" pitchFamily="34" charset="-120"/>
                <a:ea typeface="微軟正黑體" pitchFamily="34" charset="-120"/>
              </a:rPr>
              <a:t>，</a:t>
            </a:r>
            <a:endParaRPr kumimoji="0" lang="en-US" altLang="zh-TW" sz="3200" b="1" dirty="0" smtClean="0">
              <a:latin typeface="微軟正黑體" pitchFamily="34" charset="-120"/>
              <a:ea typeface="微軟正黑體"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我</a:t>
            </a:r>
            <a:r>
              <a:rPr kumimoji="0" lang="zh-TW" altLang="en-US" sz="3200" b="1" dirty="0">
                <a:latin typeface="微軟正黑體" pitchFamily="34" charset="-120"/>
                <a:ea typeface="微軟正黑體" pitchFamily="34" charset="-120"/>
              </a:rPr>
              <a:t>相信的是腳踏實地的</a:t>
            </a:r>
            <a:r>
              <a:rPr kumimoji="0" lang="zh-TW" altLang="en-US" sz="3200" b="1" dirty="0" smtClean="0">
                <a:latin typeface="微軟正黑體" pitchFamily="34" charset="-120"/>
                <a:ea typeface="微軟正黑體" pitchFamily="34" charset="-120"/>
              </a:rPr>
              <a:t>努力</a:t>
            </a:r>
            <a:r>
              <a:rPr kumimoji="0" lang="zh-TW" altLang="en-US" sz="3200" b="1" dirty="0" smtClean="0">
                <a:latin typeface="標楷體"/>
                <a:ea typeface="標楷體"/>
              </a:rPr>
              <a:t>」</a:t>
            </a:r>
            <a:endParaRPr kumimoji="0" lang="en-US" altLang="zh-TW" sz="3200" b="1" dirty="0" smtClean="0">
              <a:latin typeface="標楷體"/>
              <a:ea typeface="標楷體"/>
            </a:endParaRPr>
          </a:p>
          <a:p>
            <a:pPr algn="ctr" eaLnBrk="1" hangingPunct="1">
              <a:lnSpc>
                <a:spcPct val="130000"/>
              </a:lnSpc>
            </a:pPr>
            <a:r>
              <a:rPr kumimoji="0" lang="zh-TW" altLang="en-US" sz="3200" b="1" dirty="0">
                <a:latin typeface="微軟正黑體" panose="020B0604030504040204" pitchFamily="34" charset="-120"/>
                <a:ea typeface="微軟正黑體" panose="020B0604030504040204" pitchFamily="34" charset="-120"/>
              </a:rPr>
              <a:t>期勉</a:t>
            </a:r>
            <a:r>
              <a:rPr kumimoji="0" lang="zh-TW" altLang="en-US" sz="3200" b="1" dirty="0" smtClean="0">
                <a:latin typeface="微軟正黑體" panose="020B0604030504040204" pitchFamily="34" charset="-120"/>
                <a:ea typeface="微軟正黑體" panose="020B0604030504040204" pitchFamily="34" charset="-120"/>
              </a:rPr>
              <a:t>同學都能找到屬於自己的路</a:t>
            </a:r>
            <a:endParaRPr kumimoji="0"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微軟正黑體" panose="020B0604030504040204" pitchFamily="34" charset="-120"/>
                <a:ea typeface="微軟正黑體" panose="020B0604030504040204" pitchFamily="34" charset="-120"/>
              </a:rPr>
              <a:t>堅持下去必將發光發熱</a:t>
            </a:r>
            <a:endParaRPr kumimoji="0" lang="en-US" altLang="zh-TW" sz="3200" b="1" dirty="0">
              <a:latin typeface="微軟正黑體" pitchFamily="34" charset="-120"/>
              <a:ea typeface="微軟正黑體" pitchFamily="34" charset="-120"/>
            </a:endParaRPr>
          </a:p>
        </p:txBody>
      </p:sp>
      <p:cxnSp>
        <p:nvCxnSpPr>
          <p:cNvPr id="22" name="直線接點 21">
            <a:hlinkClick r:id="rId3" action="ppaction://hlinkfile"/>
          </p:cNvPr>
          <p:cNvCxnSpPr/>
          <p:nvPr/>
        </p:nvCxnSpPr>
        <p:spPr>
          <a:xfrm>
            <a:off x="36165" y="112474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9335" name="圖片 2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511" y="205918"/>
            <a:ext cx="3972985" cy="3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p:nvPr/>
        </p:nvSpPr>
        <p:spPr>
          <a:xfrm>
            <a:off x="2827338" y="739775"/>
            <a:ext cx="3514725"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smtClean="0">
                <a:solidFill>
                  <a:prstClr val="white"/>
                </a:solidFill>
                <a:latin typeface="微軟正黑體" pitchFamily="34" charset="-120"/>
                <a:ea typeface="微軟正黑體" pitchFamily="34" charset="-120"/>
              </a:rPr>
              <a:t>結語</a:t>
            </a:r>
            <a:endParaRPr lang="zh-TW" altLang="en-US" sz="36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719311212"/>
      </p:ext>
    </p:extLst>
  </p:cSld>
  <p:clrMapOvr>
    <a:masterClrMapping/>
  </p:clrMapOvr>
  <p:transition spd="slow">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748978" y="670535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91</a:t>
            </a:fld>
            <a:endParaRPr kumimoji="1" lang="zh-TW" altLang="en-US" b="1" smtClean="0">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a:t>
            </a:r>
            <a:r>
              <a:rPr lang="zh-TW" altLang="en-US" sz="4800"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、有獎徵答</a:t>
            </a:r>
            <a:endPar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a:xfrm>
            <a:off x="303277" y="1359148"/>
            <a:ext cx="9217595" cy="576064"/>
          </a:xfrm>
        </p:spPr>
        <p:txBody>
          <a:bodyPr rtlCol="0">
            <a:normAutofit/>
          </a:body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一、教育會考</a:t>
            </a:r>
            <a:r>
              <a:rPr lang="zh-TW" altLang="en-US" sz="2800" b="1" dirty="0" smtClean="0">
                <a:solidFill>
                  <a:srgbClr val="FF0000"/>
                </a:solidFill>
                <a:latin typeface="微軟正黑體" panose="020B0604030504040204" pitchFamily="34" charset="-120"/>
                <a:ea typeface="微軟正黑體" panose="020B0604030504040204" pitchFamily="34" charset="-120"/>
              </a:rPr>
              <a:t>數學科非選題</a:t>
            </a:r>
            <a:r>
              <a:rPr lang="zh-TW" altLang="en-US" sz="2800" b="1" dirty="0" smtClean="0">
                <a:solidFill>
                  <a:srgbClr val="002060"/>
                </a:solidFill>
                <a:latin typeface="微軟正黑體" panose="020B0604030504040204" pitchFamily="34" charset="-120"/>
                <a:ea typeface="微軟正黑體" panose="020B0604030504040204" pitchFamily="34" charset="-120"/>
              </a:rPr>
              <a:t>佔該科總分多少</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5" name="文字版面配置區 2"/>
          <p:cNvSpPr txBox="1">
            <a:spLocks/>
          </p:cNvSpPr>
          <p:nvPr/>
        </p:nvSpPr>
        <p:spPr bwMode="auto">
          <a:xfrm>
            <a:off x="303280" y="1908398"/>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二、彰化區</a:t>
            </a:r>
            <a:r>
              <a:rPr lang="zh-TW" altLang="en-US" sz="2800" b="1" dirty="0" smtClean="0">
                <a:solidFill>
                  <a:srgbClr val="FF0000"/>
                </a:solidFill>
                <a:latin typeface="微軟正黑體" panose="020B0604030504040204" pitchFamily="34" charset="-120"/>
                <a:ea typeface="微軟正黑體" panose="020B0604030504040204" pitchFamily="34" charset="-120"/>
              </a:rPr>
              <a:t>高中職優</a:t>
            </a:r>
            <a:r>
              <a:rPr lang="zh-TW" altLang="en-US" sz="2800" b="1" dirty="0">
                <a:solidFill>
                  <a:srgbClr val="FF0000"/>
                </a:solidFill>
                <a:latin typeface="微軟正黑體" panose="020B0604030504040204" pitchFamily="34" charset="-120"/>
                <a:ea typeface="微軟正黑體" panose="020B0604030504040204" pitchFamily="34" charset="-120"/>
              </a:rPr>
              <a:t>先</a:t>
            </a:r>
            <a:r>
              <a:rPr lang="zh-TW" altLang="en-US" sz="2800" b="1" dirty="0" smtClean="0">
                <a:solidFill>
                  <a:srgbClr val="FF0000"/>
                </a:solidFill>
                <a:latin typeface="微軟正黑體" panose="020B0604030504040204" pitchFamily="34" charset="-120"/>
                <a:ea typeface="微軟正黑體" panose="020B0604030504040204" pitchFamily="34" charset="-120"/>
              </a:rPr>
              <a:t>免試入學</a:t>
            </a:r>
            <a:r>
              <a:rPr lang="zh-TW" altLang="en-US" sz="2800" b="1" dirty="0" smtClean="0">
                <a:solidFill>
                  <a:srgbClr val="002060"/>
                </a:solidFill>
                <a:latin typeface="微軟正黑體" panose="020B0604030504040204" pitchFamily="34" charset="-120"/>
                <a:ea typeface="微軟正黑體" panose="020B0604030504040204" pitchFamily="34" charset="-120"/>
              </a:rPr>
              <a:t>積分總分為幾分</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bwMode="auto">
          <a:xfrm>
            <a:off x="303675" y="2427976"/>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三、會考自然科成績</a:t>
            </a:r>
            <a:r>
              <a:rPr lang="en-US" altLang="zh-TW" sz="2800" b="1" dirty="0" smtClean="0">
                <a:solidFill>
                  <a:srgbClr val="FF0000"/>
                </a:solidFill>
                <a:latin typeface="微軟正黑體" panose="020B0604030504040204" pitchFamily="34" charset="-120"/>
                <a:ea typeface="微軟正黑體" panose="020B0604030504040204" pitchFamily="34" charset="-120"/>
              </a:rPr>
              <a:t>A+</a:t>
            </a:r>
            <a:r>
              <a:rPr lang="zh-TW" altLang="en-US" sz="2800" b="1" dirty="0" smtClean="0">
                <a:solidFill>
                  <a:srgbClr val="002060"/>
                </a:solidFill>
                <a:latin typeface="微軟正黑體" panose="020B0604030504040204" pitchFamily="34" charset="-120"/>
                <a:ea typeface="微軟正黑體" panose="020B0604030504040204" pitchFamily="34" charset="-120"/>
              </a:rPr>
              <a:t>可得免試入學多少積分</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7" name="文字版面配置區 2"/>
          <p:cNvSpPr txBox="1">
            <a:spLocks/>
          </p:cNvSpPr>
          <p:nvPr/>
        </p:nvSpPr>
        <p:spPr bwMode="auto">
          <a:xfrm>
            <a:off x="303675" y="296540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四、免試入學超額比序</a:t>
            </a:r>
            <a:r>
              <a:rPr lang="zh-TW" altLang="en-US" sz="2800" b="1" dirty="0" smtClean="0">
                <a:solidFill>
                  <a:srgbClr val="FF0000"/>
                </a:solidFill>
                <a:latin typeface="微軟正黑體" panose="020B0604030504040204" pitchFamily="34" charset="-120"/>
                <a:ea typeface="微軟正黑體" panose="020B0604030504040204" pitchFamily="34" charset="-120"/>
              </a:rPr>
              <a:t>同分比序</a:t>
            </a:r>
            <a:r>
              <a:rPr lang="zh-TW" altLang="en-US" sz="2800" b="1" dirty="0" smtClean="0">
                <a:solidFill>
                  <a:srgbClr val="002060"/>
                </a:solidFill>
                <a:latin typeface="微軟正黑體" panose="020B0604030504040204" pitchFamily="34" charset="-120"/>
                <a:ea typeface="微軟正黑體" panose="020B0604030504040204" pitchFamily="34" charset="-120"/>
              </a:rPr>
              <a:t>會先比哪一個項目</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8" name="文字版面配置區 2"/>
          <p:cNvSpPr txBox="1">
            <a:spLocks/>
          </p:cNvSpPr>
          <p:nvPr/>
        </p:nvSpPr>
        <p:spPr bwMode="auto">
          <a:xfrm>
            <a:off x="328256" y="350175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五、五專免試入學積分總分為幾分</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9" name="文字版面配置區 2"/>
          <p:cNvSpPr txBox="1">
            <a:spLocks/>
          </p:cNvSpPr>
          <p:nvPr/>
        </p:nvSpPr>
        <p:spPr bwMode="auto">
          <a:xfrm>
            <a:off x="328255" y="397002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六、請舉出彰化區</a:t>
            </a:r>
            <a:r>
              <a:rPr lang="zh-TW" altLang="en-US" sz="2800" b="1" dirty="0" smtClean="0">
                <a:solidFill>
                  <a:srgbClr val="002060"/>
                </a:solidFill>
                <a:latin typeface="微軟正黑體" panose="020B0604030504040204" pitchFamily="34" charset="-120"/>
                <a:ea typeface="微軟正黑體" panose="020B0604030504040204" pitchFamily="34" charset="-120"/>
              </a:rPr>
              <a:t>任三所有</a:t>
            </a:r>
            <a:r>
              <a:rPr lang="zh-TW" altLang="en-US" sz="2800" b="1" dirty="0">
                <a:solidFill>
                  <a:srgbClr val="002060"/>
                </a:solidFill>
                <a:latin typeface="微軟正黑體" panose="020B0604030504040204" pitchFamily="34" charset="-120"/>
                <a:ea typeface="微軟正黑體" panose="020B0604030504040204" pitchFamily="34" charset="-120"/>
              </a:rPr>
              <a:t>開設</a:t>
            </a:r>
            <a:r>
              <a:rPr lang="zh-TW" altLang="en-US" sz="2800" b="1" dirty="0">
                <a:solidFill>
                  <a:srgbClr val="FF0000"/>
                </a:solidFill>
                <a:latin typeface="微軟正黑體" panose="020B0604030504040204" pitchFamily="34" charset="-120"/>
                <a:ea typeface="微軟正黑體" panose="020B0604030504040204" pitchFamily="34" charset="-120"/>
              </a:rPr>
              <a:t>綜合</a:t>
            </a:r>
            <a:r>
              <a:rPr lang="zh-TW" altLang="en-US" sz="2800" b="1" dirty="0" smtClean="0">
                <a:solidFill>
                  <a:srgbClr val="FF0000"/>
                </a:solidFill>
                <a:latin typeface="微軟正黑體" panose="020B0604030504040204" pitchFamily="34" charset="-120"/>
                <a:ea typeface="微軟正黑體" panose="020B0604030504040204" pitchFamily="34" charset="-120"/>
              </a:rPr>
              <a:t>高中科</a:t>
            </a:r>
            <a:r>
              <a:rPr lang="zh-TW" altLang="en-US" sz="2800" b="1" dirty="0" smtClean="0">
                <a:solidFill>
                  <a:srgbClr val="002060"/>
                </a:solidFill>
                <a:latin typeface="微軟正黑體" panose="020B0604030504040204" pitchFamily="34" charset="-120"/>
                <a:ea typeface="微軟正黑體" panose="020B0604030504040204" pitchFamily="34" charset="-120"/>
              </a:rPr>
              <a:t>的</a:t>
            </a:r>
            <a:r>
              <a:rPr lang="zh-TW" altLang="en-US" sz="2800" b="1" dirty="0">
                <a:solidFill>
                  <a:srgbClr val="002060"/>
                </a:solidFill>
                <a:latin typeface="微軟正黑體" panose="020B0604030504040204" pitchFamily="34" charset="-120"/>
                <a:ea typeface="微軟正黑體" panose="020B0604030504040204" pitchFamily="34" charset="-120"/>
              </a:rPr>
              <a:t>學校</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0" name="文字版面配置區 2"/>
          <p:cNvSpPr txBox="1">
            <a:spLocks/>
          </p:cNvSpPr>
          <p:nvPr/>
        </p:nvSpPr>
        <p:spPr bwMode="auto">
          <a:xfrm>
            <a:off x="303278" y="452361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七、請說出高職十五職群</a:t>
            </a:r>
            <a:r>
              <a:rPr lang="zh-TW" altLang="en-US" sz="2800" b="1" dirty="0" smtClean="0">
                <a:solidFill>
                  <a:srgbClr val="FF0000"/>
                </a:solidFill>
                <a:latin typeface="微軟正黑體" panose="020B0604030504040204" pitchFamily="34" charset="-120"/>
                <a:ea typeface="微軟正黑體" panose="020B0604030504040204" pitchFamily="34" charset="-120"/>
              </a:rPr>
              <a:t>任三個職群</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1" name="文字版面配置區 2"/>
          <p:cNvSpPr txBox="1">
            <a:spLocks/>
          </p:cNvSpPr>
          <p:nvPr/>
        </p:nvSpPr>
        <p:spPr bwMode="auto">
          <a:xfrm>
            <a:off x="330203" y="500113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八</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資料處理科</a:t>
            </a:r>
            <a:r>
              <a:rPr lang="zh-TW" altLang="en-US" sz="2800" b="1" dirty="0" smtClean="0">
                <a:solidFill>
                  <a:srgbClr val="002060"/>
                </a:solidFill>
                <a:latin typeface="微軟正黑體" panose="020B0604030504040204" pitchFamily="34" charset="-120"/>
                <a:ea typeface="微軟正黑體" panose="020B0604030504040204" pitchFamily="34" charset="-120"/>
              </a:rPr>
              <a:t>是屬於高職哪一職群</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2" name="文字版面配置區 2"/>
          <p:cNvSpPr txBox="1">
            <a:spLocks/>
          </p:cNvSpPr>
          <p:nvPr/>
        </p:nvSpPr>
        <p:spPr bwMode="auto">
          <a:xfrm>
            <a:off x="355034" y="548568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九、</a:t>
            </a:r>
            <a:r>
              <a:rPr lang="zh-TW" altLang="en-US" sz="2800" b="1" dirty="0" smtClean="0">
                <a:solidFill>
                  <a:srgbClr val="FF0000"/>
                </a:solidFill>
                <a:latin typeface="微軟正黑體" panose="020B0604030504040204" pitchFamily="34" charset="-120"/>
                <a:ea typeface="微軟正黑體" panose="020B0604030504040204" pitchFamily="34" charset="-120"/>
              </a:rPr>
              <a:t>生涯金三角</a:t>
            </a:r>
            <a:r>
              <a:rPr lang="zh-TW" altLang="en-US" sz="2800" b="1" dirty="0" smtClean="0">
                <a:solidFill>
                  <a:srgbClr val="002060"/>
                </a:solidFill>
                <a:latin typeface="微軟正黑體" panose="020B0604030504040204" pitchFamily="34" charset="-120"/>
                <a:ea typeface="微軟正黑體" panose="020B0604030504040204" pitchFamily="34" charset="-120"/>
              </a:rPr>
              <a:t>是指哪三部分</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3" name="文字版面配置區 2"/>
          <p:cNvSpPr txBox="1">
            <a:spLocks/>
          </p:cNvSpPr>
          <p:nvPr/>
        </p:nvSpPr>
        <p:spPr bwMode="auto">
          <a:xfrm>
            <a:off x="362841" y="5939625"/>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十、教育部</a:t>
            </a:r>
            <a:r>
              <a:rPr lang="zh-TW" altLang="en-US" sz="2800" b="1" dirty="0" smtClean="0">
                <a:solidFill>
                  <a:srgbClr val="FF0000"/>
                </a:solidFill>
                <a:latin typeface="微軟正黑體" panose="020B0604030504040204" pitchFamily="34" charset="-120"/>
                <a:ea typeface="微軟正黑體" panose="020B0604030504040204" pitchFamily="34" charset="-120"/>
              </a:rPr>
              <a:t>十二年國教專線電話</a:t>
            </a:r>
            <a:r>
              <a:rPr lang="zh-TW" altLang="en-US" sz="2800" b="1" dirty="0" smtClean="0">
                <a:solidFill>
                  <a:srgbClr val="002060"/>
                </a:solidFill>
                <a:latin typeface="微軟正黑體" panose="020B0604030504040204" pitchFamily="34" charset="-120"/>
                <a:ea typeface="微軟正黑體" panose="020B0604030504040204" pitchFamily="34" charset="-120"/>
              </a:rPr>
              <a:t>為何</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848" y="4546085"/>
            <a:ext cx="956110" cy="2083830"/>
          </a:xfrm>
          <a:prstGeom prst="rect">
            <a:avLst/>
          </a:prstGeom>
        </p:spPr>
      </p:pic>
    </p:spTree>
    <p:extLst>
      <p:ext uri="{BB962C8B-B14F-4D97-AF65-F5344CB8AC3E}">
        <p14:creationId xmlns:p14="http://schemas.microsoft.com/office/powerpoint/2010/main" val="2365236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553200" y="6592888"/>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92</a:t>
            </a:fld>
            <a:endParaRPr kumimoji="1" lang="zh-TW" altLang="en-US" b="1" smtClean="0">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附、宣導結果評估</a:t>
            </a:r>
          </a:p>
        </p:txBody>
      </p:sp>
      <p:sp>
        <p:nvSpPr>
          <p:cNvPr id="3" name="文字版面配置區 2"/>
          <p:cNvSpPr>
            <a:spLocks noGrp="1"/>
          </p:cNvSpPr>
          <p:nvPr>
            <p:ph type="body" idx="1"/>
          </p:nvPr>
        </p:nvSpPr>
        <p:spPr>
          <a:xfrm>
            <a:off x="1887" y="260648"/>
            <a:ext cx="9577636" cy="5545138"/>
          </a:xfrm>
        </p:spPr>
        <p:txBody>
          <a:bodyPr rtlCol="0">
            <a:normAutofit/>
          </a:bodyPr>
          <a:lstStyle/>
          <a:p>
            <a:pPr eaLnBrk="1" fontAlgn="auto" hangingPunct="1">
              <a:lnSpc>
                <a:spcPts val="3200"/>
              </a:lnSpc>
              <a:spcBef>
                <a:spcPts val="0"/>
              </a:spcBef>
              <a:spcAft>
                <a:spcPts val="0"/>
              </a:spcAft>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請就以下說明，</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舉手</a:t>
            </a:r>
            <a:r>
              <a:rPr lang="zh-TW" altLang="en-US" sz="2400" b="1" dirty="0" smtClean="0">
                <a:solidFill>
                  <a:schemeClr val="tx1"/>
                </a:solidFill>
                <a:latin typeface="微軟正黑體" panose="020B0604030504040204" pitchFamily="34" charset="-120"/>
                <a:ea typeface="微軟正黑體" panose="020B0604030504040204" pitchFamily="34" charset="-120"/>
              </a:rPr>
              <a:t>表示認同度：</a:t>
            </a: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         </a:t>
            </a:r>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同意；  </a:t>
            </a:r>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尚可； </a:t>
            </a:r>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不同意。</a:t>
            </a:r>
            <a:endPar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endPar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smtClean="0">
                <a:solidFill>
                  <a:schemeClr val="tx2"/>
                </a:solidFill>
                <a:latin typeface="微軟正黑體" panose="020B0604030504040204" pitchFamily="34" charset="-120"/>
                <a:ea typeface="微軟正黑體" panose="020B0604030504040204" pitchFamily="34" charset="-120"/>
              </a:rPr>
              <a:t>一、</a:t>
            </a:r>
            <a:r>
              <a:rPr lang="zh-TW" altLang="zh-TW" sz="2800" b="1" dirty="0">
                <a:solidFill>
                  <a:schemeClr val="tx2"/>
                </a:solidFill>
                <a:latin typeface="微軟正黑體" panose="020B0604030504040204" pitchFamily="34" charset="-120"/>
                <a:ea typeface="微軟正黑體" panose="020B0604030504040204" pitchFamily="34" charset="-120"/>
              </a:rPr>
              <a:t>我對本</a:t>
            </a:r>
            <a:r>
              <a:rPr lang="zh-TW" altLang="zh-TW" sz="2800" b="1" dirty="0" smtClean="0">
                <a:solidFill>
                  <a:schemeClr val="tx2"/>
                </a:solidFill>
                <a:latin typeface="微軟正黑體" panose="020B0604030504040204" pitchFamily="34" charset="-120"/>
                <a:ea typeface="微軟正黑體" panose="020B0604030504040204" pitchFamily="34" charset="-120"/>
              </a:rPr>
              <a:t>區</a:t>
            </a:r>
            <a:r>
              <a:rPr lang="zh-TW" altLang="en-US" sz="2800" b="1" dirty="0" smtClean="0">
                <a:solidFill>
                  <a:schemeClr val="tx2"/>
                </a:solidFill>
                <a:latin typeface="微軟正黑體" panose="020B0604030504040204" pitchFamily="34" charset="-120"/>
                <a:ea typeface="微軟正黑體" panose="020B0604030504040204" pitchFamily="34" charset="-120"/>
              </a:rPr>
              <a:t>免試入學方式及流程已瞭解。</a:t>
            </a:r>
            <a:endParaRPr lang="en-US" altLang="zh-TW" sz="2800" b="1" dirty="0" smtClean="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smtClean="0">
                <a:solidFill>
                  <a:schemeClr val="tx2"/>
                </a:solidFill>
                <a:latin typeface="微軟正黑體" panose="020B0604030504040204" pitchFamily="34" charset="-120"/>
                <a:ea typeface="微軟正黑體" panose="020B0604030504040204" pitchFamily="34" charset="-120"/>
              </a:rPr>
              <a:t>二、</a:t>
            </a:r>
            <a:r>
              <a:rPr lang="zh-TW" altLang="zh-TW" sz="2800" b="1" dirty="0" smtClean="0">
                <a:solidFill>
                  <a:schemeClr val="tx2"/>
                </a:solidFill>
                <a:latin typeface="微軟正黑體" panose="020B0604030504040204" pitchFamily="34" charset="-120"/>
                <a:ea typeface="微軟正黑體" panose="020B0604030504040204" pitchFamily="34" charset="-120"/>
              </a:rPr>
              <a:t>我</a:t>
            </a:r>
            <a:r>
              <a:rPr lang="zh-TW" altLang="en-US" sz="2800" b="1" dirty="0" smtClean="0">
                <a:solidFill>
                  <a:schemeClr val="tx2"/>
                </a:solidFill>
                <a:latin typeface="微軟正黑體" panose="020B0604030504040204" pitchFamily="34" charset="-120"/>
                <a:ea typeface="微軟正黑體" panose="020B0604030504040204" pitchFamily="34" charset="-120"/>
              </a:rPr>
              <a:t>對本區免試入學超額比序項目已瞭解。</a:t>
            </a:r>
            <a:endParaRPr lang="en-US" altLang="zh-TW" sz="2800" b="1" dirty="0" smtClean="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smtClean="0">
                <a:solidFill>
                  <a:schemeClr val="tx2"/>
                </a:solidFill>
                <a:latin typeface="微軟正黑體" panose="020B0604030504040204" pitchFamily="34" charset="-120"/>
                <a:ea typeface="微軟正黑體" panose="020B0604030504040204" pitchFamily="34" charset="-120"/>
              </a:rPr>
              <a:t>三、</a:t>
            </a:r>
            <a:r>
              <a:rPr lang="zh-TW" altLang="zh-TW" sz="2400" b="1" dirty="0" smtClean="0">
                <a:solidFill>
                  <a:schemeClr val="tx2"/>
                </a:solidFill>
                <a:latin typeface="微軟正黑體" panose="020B0604030504040204" pitchFamily="34" charset="-120"/>
                <a:ea typeface="微軟正黑體" panose="020B0604030504040204" pitchFamily="34" charset="-120"/>
              </a:rPr>
              <a:t>我</a:t>
            </a:r>
            <a:r>
              <a:rPr lang="zh-TW" altLang="en-US" sz="2400" b="1" dirty="0" smtClean="0">
                <a:solidFill>
                  <a:schemeClr val="tx2"/>
                </a:solidFill>
                <a:latin typeface="微軟正黑體" panose="020B0604030504040204" pitchFamily="34" charset="-120"/>
                <a:ea typeface="微軟正黑體" panose="020B0604030504040204" pitchFamily="34" charset="-120"/>
              </a:rPr>
              <a:t>對本區特色招生考試分發或甄選入學方式及流程已瞭解。</a:t>
            </a:r>
            <a:endParaRPr lang="zh-TW" altLang="zh-TW" sz="24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smtClean="0">
                <a:solidFill>
                  <a:schemeClr val="tx2"/>
                </a:solidFill>
                <a:latin typeface="微軟正黑體" panose="020B0604030504040204" pitchFamily="34" charset="-120"/>
                <a:ea typeface="微軟正黑體" panose="020B0604030504040204" pitchFamily="34" charset="-120"/>
              </a:rPr>
              <a:t>四、</a:t>
            </a:r>
            <a:r>
              <a:rPr lang="zh-TW" altLang="zh-TW" sz="2800" b="1" dirty="0">
                <a:solidFill>
                  <a:schemeClr val="tx2"/>
                </a:solidFill>
                <a:latin typeface="微軟正黑體" panose="020B0604030504040204" pitchFamily="34" charset="-120"/>
                <a:ea typeface="微軟正黑體" panose="020B0604030504040204" pitchFamily="34" charset="-120"/>
              </a:rPr>
              <a:t>我</a:t>
            </a:r>
            <a:r>
              <a:rPr lang="zh-TW" altLang="zh-TW" sz="2800" b="1" dirty="0" smtClean="0">
                <a:solidFill>
                  <a:schemeClr val="tx2"/>
                </a:solidFill>
                <a:latin typeface="微軟正黑體" panose="020B0604030504040204" pitchFamily="34" charset="-120"/>
                <a:ea typeface="微軟正黑體" panose="020B0604030504040204" pitchFamily="34" charset="-120"/>
              </a:rPr>
              <a:t>瞭解</a:t>
            </a:r>
            <a:r>
              <a:rPr lang="zh-TW" altLang="en-US" sz="2800" b="1" dirty="0" smtClean="0">
                <a:solidFill>
                  <a:schemeClr val="tx2"/>
                </a:solidFill>
                <a:latin typeface="微軟正黑體" panose="020B0604030504040204" pitchFamily="34" charset="-120"/>
                <a:ea typeface="微軟正黑體" panose="020B0604030504040204" pitchFamily="34" charset="-120"/>
              </a:rPr>
              <a:t>國中</a:t>
            </a:r>
            <a:r>
              <a:rPr lang="zh-TW" altLang="en-US" sz="2800" b="1" dirty="0">
                <a:solidFill>
                  <a:schemeClr val="tx2"/>
                </a:solidFill>
                <a:latin typeface="微軟正黑體" panose="020B0604030504040204" pitchFamily="34" charset="-120"/>
                <a:ea typeface="微軟正黑體" panose="020B0604030504040204" pitchFamily="34" charset="-120"/>
              </a:rPr>
              <a:t>教育會考英聽及數學非選擇題有</a:t>
            </a:r>
            <a:r>
              <a:rPr lang="zh-TW" altLang="en-US" sz="2800" b="1" dirty="0" smtClean="0">
                <a:solidFill>
                  <a:schemeClr val="tx2"/>
                </a:solidFill>
                <a:latin typeface="微軟正黑體" panose="020B0604030504040204" pitchFamily="34" charset="-120"/>
                <a:ea typeface="微軟正黑體" panose="020B0604030504040204" pitchFamily="34" charset="-120"/>
              </a:rPr>
              <a:t>計分</a:t>
            </a:r>
            <a:r>
              <a:rPr lang="zh-TW" altLang="zh-TW" sz="2800" b="1" dirty="0" smtClean="0">
                <a:solidFill>
                  <a:schemeClr val="tx2"/>
                </a:solidFill>
                <a:latin typeface="微軟正黑體" panose="020B0604030504040204" pitchFamily="34" charset="-120"/>
                <a:ea typeface="微軟正黑體" panose="020B0604030504040204" pitchFamily="34" charset="-120"/>
              </a:rPr>
              <a:t>。</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smtClean="0">
                <a:solidFill>
                  <a:schemeClr val="tx2"/>
                </a:solidFill>
                <a:latin typeface="微軟正黑體" panose="020B0604030504040204" pitchFamily="34" charset="-120"/>
                <a:ea typeface="微軟正黑體" panose="020B0604030504040204" pitchFamily="34" charset="-120"/>
              </a:rPr>
              <a:t>五、</a:t>
            </a:r>
            <a:r>
              <a:rPr lang="zh-TW" altLang="zh-TW" sz="2400" b="1" dirty="0" smtClean="0">
                <a:solidFill>
                  <a:schemeClr val="tx2"/>
                </a:solidFill>
                <a:latin typeface="微軟正黑體" panose="020B0604030504040204" pitchFamily="34" charset="-120"/>
                <a:ea typeface="微軟正黑體" panose="020B0604030504040204" pitchFamily="34" charset="-120"/>
              </a:rPr>
              <a:t>我</a:t>
            </a:r>
            <a:r>
              <a:rPr lang="zh-TW" altLang="zh-TW" sz="2400" b="1" dirty="0">
                <a:solidFill>
                  <a:schemeClr val="tx2"/>
                </a:solidFill>
                <a:latin typeface="微軟正黑體" panose="020B0604030504040204" pitchFamily="34" charset="-120"/>
                <a:ea typeface="微軟正黑體" panose="020B0604030504040204" pitchFamily="34" charset="-120"/>
              </a:rPr>
              <a:t>知道本區及本校入學方式</a:t>
            </a:r>
            <a:r>
              <a:rPr lang="zh-TW" altLang="zh-TW" sz="2400" b="1" dirty="0" smtClean="0">
                <a:solidFill>
                  <a:schemeClr val="tx2"/>
                </a:solidFill>
                <a:latin typeface="微軟正黑體" panose="020B0604030504040204" pitchFamily="34" charset="-120"/>
                <a:ea typeface="微軟正黑體" panose="020B0604030504040204" pitchFamily="34" charset="-120"/>
              </a:rPr>
              <a:t>諮詢</a:t>
            </a:r>
            <a:r>
              <a:rPr lang="zh-TW" altLang="en-US" sz="2400" b="1" dirty="0" smtClean="0">
                <a:solidFill>
                  <a:schemeClr val="tx2"/>
                </a:solidFill>
                <a:latin typeface="微軟正黑體" panose="020B0604030504040204" pitchFamily="34" charset="-120"/>
                <a:ea typeface="微軟正黑體" panose="020B0604030504040204" pitchFamily="34" charset="-120"/>
              </a:rPr>
              <a:t>專線</a:t>
            </a:r>
            <a:r>
              <a:rPr lang="zh-TW" altLang="zh-TW" sz="2400" b="1" dirty="0" smtClean="0">
                <a:solidFill>
                  <a:schemeClr val="tx2"/>
                </a:solidFill>
                <a:latin typeface="微軟正黑體" panose="020B0604030504040204" pitchFamily="34" charset="-120"/>
                <a:ea typeface="微軟正黑體" panose="020B0604030504040204" pitchFamily="34" charset="-120"/>
              </a:rPr>
              <a:t>及</a:t>
            </a:r>
            <a:r>
              <a:rPr lang="zh-TW" altLang="en-US" sz="2400" b="1" dirty="0" smtClean="0">
                <a:solidFill>
                  <a:schemeClr val="tx2"/>
                </a:solidFill>
                <a:latin typeface="微軟正黑體" panose="020B0604030504040204" pitchFamily="34" charset="-120"/>
                <a:ea typeface="微軟正黑體" panose="020B0604030504040204" pitchFamily="34" charset="-120"/>
              </a:rPr>
              <a:t>十二年國教</a:t>
            </a:r>
            <a:r>
              <a:rPr lang="zh-TW" altLang="zh-TW" sz="2400" b="1" dirty="0" smtClean="0">
                <a:solidFill>
                  <a:schemeClr val="tx2"/>
                </a:solidFill>
                <a:latin typeface="微軟正黑體" panose="020B0604030504040204" pitchFamily="34" charset="-120"/>
                <a:ea typeface="微軟正黑體" panose="020B0604030504040204" pitchFamily="34" charset="-120"/>
              </a:rPr>
              <a:t>網站</a:t>
            </a:r>
            <a:r>
              <a:rPr lang="en-US" altLang="zh-TW" sz="2400" b="1" dirty="0" smtClean="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頁</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a:t>
            </a:r>
          </a:p>
          <a:p>
            <a:pPr marL="723900" indent="-723900"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六</a:t>
            </a:r>
            <a:r>
              <a:rPr lang="zh-TW" altLang="en-US" sz="2800" b="1" dirty="0" smtClean="0">
                <a:solidFill>
                  <a:schemeClr val="tx2"/>
                </a:solidFill>
                <a:latin typeface="微軟正黑體" panose="020B0604030504040204" pitchFamily="34" charset="-120"/>
                <a:ea typeface="微軟正黑體" panose="020B0604030504040204" pitchFamily="34" charset="-120"/>
              </a:rPr>
              <a:t>、</a:t>
            </a:r>
            <a:r>
              <a:rPr lang="zh-TW" altLang="en-US" sz="2400" b="1" dirty="0" smtClean="0">
                <a:solidFill>
                  <a:schemeClr val="tx2"/>
                </a:solidFill>
                <a:latin typeface="微軟正黑體" panose="020B0604030504040204" pitchFamily="34" charset="-120"/>
                <a:ea typeface="微軟正黑體" panose="020B0604030504040204" pitchFamily="34" charset="-120"/>
              </a:rPr>
              <a:t>經由這次宣導，</a:t>
            </a:r>
            <a:r>
              <a:rPr lang="zh-TW" altLang="zh-TW" sz="2400" b="1" dirty="0" smtClean="0">
                <a:solidFill>
                  <a:schemeClr val="tx2"/>
                </a:solidFill>
                <a:latin typeface="微軟正黑體" panose="020B0604030504040204" pitchFamily="34" charset="-120"/>
                <a:ea typeface="微軟正黑體" panose="020B0604030504040204" pitchFamily="34" charset="-120"/>
              </a:rPr>
              <a:t>我</a:t>
            </a:r>
            <a:r>
              <a:rPr lang="zh-TW" altLang="zh-TW" sz="2400" b="1" dirty="0">
                <a:solidFill>
                  <a:schemeClr val="tx2"/>
                </a:solidFill>
                <a:latin typeface="微軟正黑體" panose="020B0604030504040204" pitchFamily="34" charset="-120"/>
                <a:ea typeface="微軟正黑體" panose="020B0604030504040204" pitchFamily="34" charset="-120"/>
              </a:rPr>
              <a:t>對十二年</a:t>
            </a:r>
            <a:r>
              <a:rPr lang="zh-TW" altLang="zh-TW" sz="2400" b="1" dirty="0" smtClean="0">
                <a:solidFill>
                  <a:schemeClr val="tx2"/>
                </a:solidFill>
                <a:latin typeface="微軟正黑體" panose="020B0604030504040204" pitchFamily="34" charset="-120"/>
                <a:ea typeface="微軟正黑體" panose="020B0604030504040204" pitchFamily="34" charset="-120"/>
              </a:rPr>
              <a:t>國教</a:t>
            </a:r>
            <a:r>
              <a:rPr lang="zh-TW" altLang="en-US" sz="2400" b="1" dirty="0" smtClean="0">
                <a:solidFill>
                  <a:schemeClr val="tx2"/>
                </a:solidFill>
                <a:latin typeface="微軟正黑體" panose="020B0604030504040204" pitchFamily="34" charset="-120"/>
                <a:ea typeface="微軟正黑體" panose="020B0604030504040204" pitchFamily="34" charset="-120"/>
              </a:rPr>
              <a:t>入學管道</a:t>
            </a:r>
            <a:r>
              <a:rPr lang="zh-TW" altLang="zh-TW" sz="2400" b="1" dirty="0" smtClean="0">
                <a:solidFill>
                  <a:schemeClr val="tx2"/>
                </a:solidFill>
                <a:latin typeface="微軟正黑體" panose="020B0604030504040204" pitchFamily="34" charset="-120"/>
                <a:ea typeface="微軟正黑體" panose="020B0604030504040204" pitchFamily="34" charset="-120"/>
              </a:rPr>
              <a:t>有</a:t>
            </a:r>
            <a:r>
              <a:rPr lang="zh-TW" altLang="zh-TW" sz="2400" b="1" dirty="0">
                <a:solidFill>
                  <a:schemeClr val="tx2"/>
                </a:solidFill>
                <a:latin typeface="微軟正黑體" panose="020B0604030504040204" pitchFamily="34" charset="-120"/>
                <a:ea typeface="微軟正黑體" panose="020B0604030504040204" pitchFamily="34" charset="-120"/>
              </a:rPr>
              <a:t>更進一步</a:t>
            </a:r>
            <a:r>
              <a:rPr lang="zh-TW" altLang="zh-TW" sz="2400" b="1" dirty="0" smtClean="0">
                <a:solidFill>
                  <a:schemeClr val="tx2"/>
                </a:solidFill>
                <a:latin typeface="微軟正黑體" panose="020B0604030504040204" pitchFamily="34" charset="-120"/>
                <a:ea typeface="微軟正黑體" panose="020B0604030504040204" pitchFamily="34" charset="-120"/>
              </a:rPr>
              <a:t>的</a:t>
            </a:r>
            <a:r>
              <a:rPr lang="zh-TW" altLang="en-US" sz="2400" b="1" dirty="0">
                <a:solidFill>
                  <a:schemeClr val="tx2"/>
                </a:solidFill>
                <a:latin typeface="微軟正黑體" panose="020B0604030504040204" pitchFamily="34" charset="-120"/>
                <a:ea typeface="微軟正黑體" panose="020B0604030504040204" pitchFamily="34" charset="-120"/>
              </a:rPr>
              <a:t>認識</a:t>
            </a:r>
            <a:r>
              <a:rPr lang="zh-TW" altLang="zh-TW" sz="2400" b="1" dirty="0" smtClean="0">
                <a:solidFill>
                  <a:schemeClr val="tx2"/>
                </a:solidFill>
                <a:latin typeface="微軟正黑體" panose="020B0604030504040204" pitchFamily="34" charset="-120"/>
                <a:ea typeface="微軟正黑體" panose="020B0604030504040204" pitchFamily="34" charset="-120"/>
              </a:rPr>
              <a:t>。</a:t>
            </a:r>
            <a:endParaRPr lang="zh-TW" altLang="zh-TW" sz="28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4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12741</TotalTime>
  <Words>9965</Words>
  <Application>Microsoft Office PowerPoint</Application>
  <PresentationFormat>如螢幕大小 (4:3)</PresentationFormat>
  <Paragraphs>2230</Paragraphs>
  <Slides>92</Slides>
  <Notes>35</Notes>
  <HiddenSlides>3</HiddenSlides>
  <MMClips>0</MMClips>
  <ScaleCrop>false</ScaleCrop>
  <HeadingPairs>
    <vt:vector size="4" baseType="variant">
      <vt:variant>
        <vt:lpstr>佈景主題</vt:lpstr>
      </vt:variant>
      <vt:variant>
        <vt:i4>2</vt:i4>
      </vt:variant>
      <vt:variant>
        <vt:lpstr>投影片標題</vt:lpstr>
      </vt:variant>
      <vt:variant>
        <vt:i4>92</vt:i4>
      </vt:variant>
    </vt:vector>
  </HeadingPairs>
  <TitlesOfParts>
    <vt:vector size="94" baseType="lpstr">
      <vt:lpstr>1_Office 佈景主題</vt:lpstr>
      <vt:lpstr>2_Office 佈景主題</vt:lpstr>
      <vt:lpstr>十二年國民基本教育- 109年彰化區適性入學宣導 </vt:lpstr>
      <vt:lpstr>PowerPoint 簡報</vt:lpstr>
      <vt:lpstr>簡報大綱</vt:lpstr>
      <vt:lpstr>PowerPoint 簡報</vt:lpstr>
      <vt:lpstr>PowerPoint 簡報</vt:lpstr>
      <vt:lpstr>國中教育會考科目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PowerPoint 簡報</vt:lpstr>
      <vt:lpstr>高中、高職及五專 學校群科簡介</vt:lpstr>
      <vt:lpstr>普通高中 </vt:lpstr>
      <vt:lpstr>綜合高中</vt:lpstr>
      <vt:lpstr>技職一貫體系(6類15群91科)</vt:lpstr>
      <vt:lpstr>PowerPoint 簡報</vt:lpstr>
      <vt:lpstr>PowerPoint 簡報</vt:lpstr>
      <vt:lpstr>109年彰化區 工業類 設科學校</vt:lpstr>
      <vt:lpstr>彰化區 商業、水產、藝術類 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lpstr>附、有獎徵答</vt:lpstr>
      <vt:lpstr>附、宣導結果評估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NS2019081501</cp:lastModifiedBy>
  <cp:revision>1096</cp:revision>
  <cp:lastPrinted>2016-12-28T01:46:42Z</cp:lastPrinted>
  <dcterms:created xsi:type="dcterms:W3CDTF">2014-02-22T08:56:49Z</dcterms:created>
  <dcterms:modified xsi:type="dcterms:W3CDTF">2020-03-05T08:20:57Z</dcterms:modified>
</cp:coreProperties>
</file>