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28335288" cy="39316025"/>
  <p:notesSz cx="6858000" cy="9144000"/>
  <p:defaultTextStyle>
    <a:defPPr>
      <a:defRPr lang="zh-TW"/>
    </a:defPPr>
    <a:lvl1pPr marL="0" algn="l" defTabSz="3865717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1pPr>
    <a:lvl2pPr marL="1932859" algn="l" defTabSz="3865717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2pPr>
    <a:lvl3pPr marL="3865717" algn="l" defTabSz="3865717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3pPr>
    <a:lvl4pPr marL="5798576" algn="l" defTabSz="3865717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4pPr>
    <a:lvl5pPr marL="7731435" algn="l" defTabSz="3865717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5pPr>
    <a:lvl6pPr marL="9664294" algn="l" defTabSz="3865717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6pPr>
    <a:lvl7pPr marL="11597152" algn="l" defTabSz="3865717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7pPr>
    <a:lvl8pPr marL="13530011" algn="l" defTabSz="3865717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8pPr>
    <a:lvl9pPr marL="15462870" algn="l" defTabSz="3865717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4860" y="14352"/>
      </p:cViewPr>
      <p:guideLst>
        <p:guide orient="horz" pos="12383"/>
        <p:guide pos="8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0CC46-7EEC-4044-A730-A0E90CDA1C02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685800"/>
            <a:ext cx="2470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C6A3C-A745-4959-8554-ADD7A858F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5050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65717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32859" algn="l" defTabSz="3865717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865717" algn="l" defTabSz="3865717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798576" algn="l" defTabSz="3865717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731435" algn="l" defTabSz="3865717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664294" algn="l" defTabSz="3865717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597152" algn="l" defTabSz="3865717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530011" algn="l" defTabSz="3865717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462870" algn="l" defTabSz="3865717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6A3C-A745-4959-8554-ADD7A858FF8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02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5147" y="12213465"/>
            <a:ext cx="24084995" cy="84274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50293" y="22279081"/>
            <a:ext cx="19834702" cy="100474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32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6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9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2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60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93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2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57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0077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5198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3660933" y="9028139"/>
            <a:ext cx="19755992" cy="19231179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388034" y="9028139"/>
            <a:ext cx="58800643" cy="19231179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497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55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38292" y="25264201"/>
            <a:ext cx="24084995" cy="7808599"/>
          </a:xfrm>
        </p:spPr>
        <p:txBody>
          <a:bodyPr anchor="t"/>
          <a:lstStyle>
            <a:lvl1pPr algn="l">
              <a:defRPr sz="16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38292" y="16663817"/>
            <a:ext cx="24084995" cy="8600378"/>
          </a:xfrm>
        </p:spPr>
        <p:txBody>
          <a:bodyPr anchor="b"/>
          <a:lstStyle>
            <a:lvl1pPr marL="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1pPr>
            <a:lvl2pPr marL="193219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 marL="386438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79657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 marL="7728763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  <a:lvl6pPr marL="966096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6pPr>
            <a:lvl7pPr marL="11593149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7pPr>
            <a:lvl8pPr marL="13525344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8pPr>
            <a:lvl9pPr marL="1545753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651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388034" y="52594287"/>
            <a:ext cx="39275858" cy="148745628"/>
          </a:xfrm>
        </p:spPr>
        <p:txBody>
          <a:bodyPr/>
          <a:lstStyle>
            <a:lvl1pPr>
              <a:defRPr sz="118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136147" y="52594287"/>
            <a:ext cx="39280778" cy="148745628"/>
          </a:xfrm>
        </p:spPr>
        <p:txBody>
          <a:bodyPr/>
          <a:lstStyle>
            <a:lvl1pPr>
              <a:defRPr sz="118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566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6765" y="1574464"/>
            <a:ext cx="25501759" cy="655267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6764" y="8800604"/>
            <a:ext cx="12519673" cy="3667673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32191" indent="0">
              <a:buNone/>
              <a:defRPr sz="8500" b="1"/>
            </a:lvl2pPr>
            <a:lvl3pPr marL="3864382" indent="0">
              <a:buNone/>
              <a:defRPr sz="7600" b="1"/>
            </a:lvl3pPr>
            <a:lvl4pPr marL="5796572" indent="0">
              <a:buNone/>
              <a:defRPr sz="6800" b="1"/>
            </a:lvl4pPr>
            <a:lvl5pPr marL="7728763" indent="0">
              <a:buNone/>
              <a:defRPr sz="6800" b="1"/>
            </a:lvl5pPr>
            <a:lvl6pPr marL="9660962" indent="0">
              <a:buNone/>
              <a:defRPr sz="6800" b="1"/>
            </a:lvl6pPr>
            <a:lvl7pPr marL="11593149" indent="0">
              <a:buNone/>
              <a:defRPr sz="6800" b="1"/>
            </a:lvl7pPr>
            <a:lvl8pPr marL="13525344" indent="0">
              <a:buNone/>
              <a:defRPr sz="6800" b="1"/>
            </a:lvl8pPr>
            <a:lvl9pPr marL="15457535" indent="0">
              <a:buNone/>
              <a:defRPr sz="6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16764" y="12468276"/>
            <a:ext cx="12519673" cy="22652222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4393940" y="8800604"/>
            <a:ext cx="12524591" cy="3667673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32191" indent="0">
              <a:buNone/>
              <a:defRPr sz="8500" b="1"/>
            </a:lvl2pPr>
            <a:lvl3pPr marL="3864382" indent="0">
              <a:buNone/>
              <a:defRPr sz="7600" b="1"/>
            </a:lvl3pPr>
            <a:lvl4pPr marL="5796572" indent="0">
              <a:buNone/>
              <a:defRPr sz="6800" b="1"/>
            </a:lvl4pPr>
            <a:lvl5pPr marL="7728763" indent="0">
              <a:buNone/>
              <a:defRPr sz="6800" b="1"/>
            </a:lvl5pPr>
            <a:lvl6pPr marL="9660962" indent="0">
              <a:buNone/>
              <a:defRPr sz="6800" b="1"/>
            </a:lvl6pPr>
            <a:lvl7pPr marL="11593149" indent="0">
              <a:buNone/>
              <a:defRPr sz="6800" b="1"/>
            </a:lvl7pPr>
            <a:lvl8pPr marL="13525344" indent="0">
              <a:buNone/>
              <a:defRPr sz="6800" b="1"/>
            </a:lvl8pPr>
            <a:lvl9pPr marL="15457535" indent="0">
              <a:buNone/>
              <a:defRPr sz="6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4393940" y="12468276"/>
            <a:ext cx="12524591" cy="22652222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006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504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852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6772" y="1565360"/>
            <a:ext cx="9322115" cy="6661882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78311" y="1565363"/>
            <a:ext cx="15840213" cy="33555138"/>
          </a:xfrm>
        </p:spPr>
        <p:txBody>
          <a:bodyPr/>
          <a:lstStyle>
            <a:lvl1pPr>
              <a:defRPr sz="13500"/>
            </a:lvl1pPr>
            <a:lvl2pPr>
              <a:defRPr sz="11800"/>
            </a:lvl2pPr>
            <a:lvl3pPr>
              <a:defRPr sz="101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16772" y="8227245"/>
            <a:ext cx="9322115" cy="26893256"/>
          </a:xfrm>
        </p:spPr>
        <p:txBody>
          <a:bodyPr/>
          <a:lstStyle>
            <a:lvl1pPr marL="0" indent="0">
              <a:buNone/>
              <a:defRPr sz="5900"/>
            </a:lvl1pPr>
            <a:lvl2pPr marL="1932191" indent="0">
              <a:buNone/>
              <a:defRPr sz="5100"/>
            </a:lvl2pPr>
            <a:lvl3pPr marL="3864382" indent="0">
              <a:buNone/>
              <a:defRPr sz="4200"/>
            </a:lvl3pPr>
            <a:lvl4pPr marL="5796572" indent="0">
              <a:buNone/>
              <a:defRPr sz="3800"/>
            </a:lvl4pPr>
            <a:lvl5pPr marL="7728763" indent="0">
              <a:buNone/>
              <a:defRPr sz="3800"/>
            </a:lvl5pPr>
            <a:lvl6pPr marL="9660962" indent="0">
              <a:buNone/>
              <a:defRPr sz="3800"/>
            </a:lvl6pPr>
            <a:lvl7pPr marL="11593149" indent="0">
              <a:buNone/>
              <a:defRPr sz="3800"/>
            </a:lvl7pPr>
            <a:lvl8pPr marL="13525344" indent="0">
              <a:buNone/>
              <a:defRPr sz="3800"/>
            </a:lvl8pPr>
            <a:lvl9pPr marL="15457535" indent="0">
              <a:buNone/>
              <a:defRPr sz="3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105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3915" y="27521218"/>
            <a:ext cx="17001173" cy="3249035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553915" y="3512960"/>
            <a:ext cx="17001173" cy="23589615"/>
          </a:xfrm>
        </p:spPr>
        <p:txBody>
          <a:bodyPr/>
          <a:lstStyle>
            <a:lvl1pPr marL="0" indent="0">
              <a:buNone/>
              <a:defRPr sz="13500"/>
            </a:lvl1pPr>
            <a:lvl2pPr marL="1932191" indent="0">
              <a:buNone/>
              <a:defRPr sz="11800"/>
            </a:lvl2pPr>
            <a:lvl3pPr marL="3864382" indent="0">
              <a:buNone/>
              <a:defRPr sz="10100"/>
            </a:lvl3pPr>
            <a:lvl4pPr marL="5796572" indent="0">
              <a:buNone/>
              <a:defRPr sz="8500"/>
            </a:lvl4pPr>
            <a:lvl5pPr marL="7728763" indent="0">
              <a:buNone/>
              <a:defRPr sz="8500"/>
            </a:lvl5pPr>
            <a:lvl6pPr marL="9660962" indent="0">
              <a:buNone/>
              <a:defRPr sz="8500"/>
            </a:lvl6pPr>
            <a:lvl7pPr marL="11593149" indent="0">
              <a:buNone/>
              <a:defRPr sz="8500"/>
            </a:lvl7pPr>
            <a:lvl8pPr marL="13525344" indent="0">
              <a:buNone/>
              <a:defRPr sz="8500"/>
            </a:lvl8pPr>
            <a:lvl9pPr marL="15457535" indent="0">
              <a:buNone/>
              <a:defRPr sz="8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3915" y="30770253"/>
            <a:ext cx="17001173" cy="4614170"/>
          </a:xfrm>
        </p:spPr>
        <p:txBody>
          <a:bodyPr/>
          <a:lstStyle>
            <a:lvl1pPr marL="0" indent="0">
              <a:buNone/>
              <a:defRPr sz="5900"/>
            </a:lvl1pPr>
            <a:lvl2pPr marL="1932191" indent="0">
              <a:buNone/>
              <a:defRPr sz="5100"/>
            </a:lvl2pPr>
            <a:lvl3pPr marL="3864382" indent="0">
              <a:buNone/>
              <a:defRPr sz="4200"/>
            </a:lvl3pPr>
            <a:lvl4pPr marL="5796572" indent="0">
              <a:buNone/>
              <a:defRPr sz="3800"/>
            </a:lvl4pPr>
            <a:lvl5pPr marL="7728763" indent="0">
              <a:buNone/>
              <a:defRPr sz="3800"/>
            </a:lvl5pPr>
            <a:lvl6pPr marL="9660962" indent="0">
              <a:buNone/>
              <a:defRPr sz="3800"/>
            </a:lvl6pPr>
            <a:lvl7pPr marL="11593149" indent="0">
              <a:buNone/>
              <a:defRPr sz="3800"/>
            </a:lvl7pPr>
            <a:lvl8pPr marL="13525344" indent="0">
              <a:buNone/>
              <a:defRPr sz="3800"/>
            </a:lvl8pPr>
            <a:lvl9pPr marL="15457535" indent="0">
              <a:buNone/>
              <a:defRPr sz="3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021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416765" y="1574464"/>
            <a:ext cx="25501759" cy="6552671"/>
          </a:xfrm>
          <a:prstGeom prst="rect">
            <a:avLst/>
          </a:prstGeom>
        </p:spPr>
        <p:txBody>
          <a:bodyPr vert="horz" lIns="386436" tIns="193218" rIns="386436" bIns="19321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6765" y="9173754"/>
            <a:ext cx="25501759" cy="25946759"/>
          </a:xfrm>
          <a:prstGeom prst="rect">
            <a:avLst/>
          </a:prstGeom>
        </p:spPr>
        <p:txBody>
          <a:bodyPr vert="horz" lIns="386436" tIns="193218" rIns="386436" bIns="19321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416765" y="36440139"/>
            <a:ext cx="6611567" cy="2093214"/>
          </a:xfrm>
          <a:prstGeom prst="rect">
            <a:avLst/>
          </a:prstGeom>
        </p:spPr>
        <p:txBody>
          <a:bodyPr vert="horz" lIns="386436" tIns="193218" rIns="386436" bIns="193218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E415-0CC9-49A4-BB09-3D506EFDCB6D}" type="datetimeFigureOut">
              <a:rPr lang="zh-TW" altLang="en-US" smtClean="0"/>
              <a:pPr/>
              <a:t>2016/8/26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681224" y="36440139"/>
            <a:ext cx="8972841" cy="2093214"/>
          </a:xfrm>
          <a:prstGeom prst="rect">
            <a:avLst/>
          </a:prstGeom>
        </p:spPr>
        <p:txBody>
          <a:bodyPr vert="horz" lIns="386436" tIns="193218" rIns="386436" bIns="193218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0306957" y="36440139"/>
            <a:ext cx="6611567" cy="2093214"/>
          </a:xfrm>
          <a:prstGeom prst="rect">
            <a:avLst/>
          </a:prstGeom>
        </p:spPr>
        <p:txBody>
          <a:bodyPr vert="horz" lIns="386436" tIns="193218" rIns="386436" bIns="193218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F86A-B9DB-4A75-B2F3-4D872292F8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4595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3864382" rtl="0" eaLnBrk="1" latinLnBrk="0" hangingPunct="1">
        <a:spcBef>
          <a:spcPct val="0"/>
        </a:spcBef>
        <a:buNone/>
        <a:defRPr sz="18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9145" indent="-1449145" algn="l" defTabSz="3864382" rtl="0" eaLnBrk="1" latinLnBrk="0" hangingPunct="1">
        <a:spcBef>
          <a:spcPct val="20000"/>
        </a:spcBef>
        <a:buFont typeface="Arial" pitchFamily="34" charset="0"/>
        <a:buChar char="•"/>
        <a:defRPr sz="13500" kern="1200">
          <a:solidFill>
            <a:schemeClr val="tx1"/>
          </a:solidFill>
          <a:latin typeface="+mn-lt"/>
          <a:ea typeface="+mn-ea"/>
          <a:cs typeface="+mn-cs"/>
        </a:defRPr>
      </a:lvl1pPr>
      <a:lvl2pPr marL="3139813" indent="-1207622" algn="l" defTabSz="3864382" rtl="0" eaLnBrk="1" latinLnBrk="0" hangingPunct="1">
        <a:spcBef>
          <a:spcPct val="20000"/>
        </a:spcBef>
        <a:buFont typeface="Arial" pitchFamily="34" charset="0"/>
        <a:buChar char="–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30481" indent="-966091" algn="l" defTabSz="3864382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672" indent="-966091" algn="l" defTabSz="3864382" rtl="0" eaLnBrk="1" latinLnBrk="0" hangingPunct="1">
        <a:spcBef>
          <a:spcPct val="20000"/>
        </a:spcBef>
        <a:buFont typeface="Arial" pitchFamily="34" charset="0"/>
        <a:buChar char="–"/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94863" indent="-966091" algn="l" defTabSz="3864382" rtl="0" eaLnBrk="1" latinLnBrk="0" hangingPunct="1">
        <a:spcBef>
          <a:spcPct val="20000"/>
        </a:spcBef>
        <a:buFont typeface="Arial" pitchFamily="34" charset="0"/>
        <a:buChar char="»"/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7053" indent="-966091" algn="l" defTabSz="3864382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9244" indent="-966091" algn="l" defTabSz="3864382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91435" indent="-966091" algn="l" defTabSz="3864382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6423626" indent="-966091" algn="l" defTabSz="3864382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8643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932191" algn="l" defTabSz="38643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864382" algn="l" defTabSz="38643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796572" algn="l" defTabSz="38643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728763" algn="l" defTabSz="38643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60962" algn="l" defTabSz="38643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593149" algn="l" defTabSz="38643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525344" algn="l" defTabSz="38643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5457535" algn="l" defTabSz="38643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emf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5" Type="http://schemas.openxmlformats.org/officeDocument/2006/relationships/image" Target="../media/image3.wmf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74614"/>
            <a:ext cx="28335289" cy="34541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矩形 32"/>
          <p:cNvSpPr/>
          <p:nvPr/>
        </p:nvSpPr>
        <p:spPr>
          <a:xfrm>
            <a:off x="14782786" y="22956192"/>
            <a:ext cx="12385376" cy="15560295"/>
          </a:xfrm>
          <a:prstGeom prst="rect">
            <a:avLst/>
          </a:prstGeom>
          <a:solidFill>
            <a:schemeClr val="bg1"/>
          </a:solidFill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016652" y="26538670"/>
            <a:ext cx="12385376" cy="12017715"/>
          </a:xfrm>
          <a:prstGeom prst="rect">
            <a:avLst/>
          </a:prstGeom>
          <a:solidFill>
            <a:schemeClr val="bg1"/>
          </a:solidFill>
          <a:ln w="1270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66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790230" y="5904484"/>
            <a:ext cx="12385376" cy="16057784"/>
          </a:xfrm>
          <a:prstGeom prst="rect">
            <a:avLst/>
          </a:prstGeom>
          <a:solidFill>
            <a:schemeClr val="bg1"/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016652" y="10241207"/>
            <a:ext cx="12385376" cy="14850779"/>
          </a:xfrm>
          <a:prstGeom prst="rect">
            <a:avLst/>
          </a:prstGeom>
          <a:solidFill>
            <a:schemeClr val="bg1"/>
          </a:solidFill>
          <a:ln w="1270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 descr="C:\Users\win\AppData\Local\Microsoft\Windows\Temporary Internet Files\Content.IE5\L2SVT1JJ\撱箸__101_隢-甇_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335288" cy="49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建新校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37" y="2851404"/>
            <a:ext cx="2064692" cy="19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5495454" y="1728020"/>
            <a:ext cx="1235854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0" b="1" cap="none" spc="0" dirty="0" err="1" smtClean="0">
                <a:ln w="762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金梅浪漫黑框體" pitchFamily="49" charset="-120"/>
              </a:rPr>
              <a:t>PM2.5</a:t>
            </a:r>
            <a:r>
              <a:rPr lang="zh-TW" altLang="en-US" sz="14000" dirty="0" smtClean="0">
                <a:ea typeface="金梅浪漫黑框體" pitchFamily="49" charset="-120"/>
              </a:rPr>
              <a:t>的海岸線</a:t>
            </a:r>
            <a:endParaRPr lang="zh-TW" altLang="en-US" sz="14000" dirty="0">
              <a:ea typeface="金梅浪漫黑框體" pitchFamily="49" charset="-120"/>
            </a:endParaRPr>
          </a:p>
        </p:txBody>
      </p:sp>
      <p:pic>
        <p:nvPicPr>
          <p:cNvPr id="1027" name="Picture 3" descr="C:\Users\win\Desktop\104照片\105校外教學\DSC_28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0916" y="15779618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\Desktop\104照片\105校外教學\DSC_294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22371" y="6983452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win\Desktop\104照片\105校外教學\DSC_288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5454" y="33628370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win\Desktop\104照片\105校外教學\DSC_287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8132" y="23838263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win\Desktop\104照片\105校外教學\DSC_296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7648" y="16705684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15297648" y="22391794"/>
            <a:ext cx="72225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i="1" dirty="0" smtClean="0">
                <a:solidFill>
                  <a:srgbClr val="0070C0"/>
                </a:solidFill>
                <a:ea typeface="金梅浪漫體" pitchFamily="49" charset="-120"/>
              </a:rPr>
              <a:t>海岸線生態之旅</a:t>
            </a:r>
            <a:endParaRPr lang="zh-TW" altLang="en-US" b="1" i="1" dirty="0">
              <a:solidFill>
                <a:srgbClr val="0070C0"/>
              </a:solidFill>
              <a:ea typeface="金梅浪漫體" pitchFamily="49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98216" y="9510192"/>
            <a:ext cx="4089581" cy="126188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zh-TW" altLang="en-US" b="1" i="1" dirty="0" smtClean="0">
                <a:solidFill>
                  <a:srgbClr val="009900"/>
                </a:solidFill>
                <a:ea typeface="金梅浪漫體" pitchFamily="49" charset="-120"/>
              </a:rPr>
              <a:t>行前教育</a:t>
            </a:r>
            <a:endParaRPr lang="zh-TW" altLang="en-US" b="1" i="1" dirty="0">
              <a:solidFill>
                <a:srgbClr val="009900"/>
              </a:solidFill>
              <a:ea typeface="金梅浪漫體" pitchFamily="49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518858" y="5273542"/>
            <a:ext cx="7201006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zh-TW" altLang="en-US" b="1" i="1" dirty="0" smtClean="0">
                <a:solidFill>
                  <a:srgbClr val="C00000"/>
                </a:solidFill>
                <a:ea typeface="金梅浪漫體" pitchFamily="49" charset="-120"/>
              </a:rPr>
              <a:t>參觀火力發電廠</a:t>
            </a:r>
            <a:endParaRPr lang="zh-TW" altLang="en-US" b="1" i="1" dirty="0">
              <a:solidFill>
                <a:srgbClr val="C00000"/>
              </a:solidFill>
              <a:ea typeface="金梅浪漫體" pitchFamily="49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09683" y="25907728"/>
            <a:ext cx="4089581" cy="126188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zh-TW" altLang="en-US" b="1" i="1" dirty="0" smtClean="0">
                <a:solidFill>
                  <a:srgbClr val="FF6600"/>
                </a:solidFill>
                <a:ea typeface="金梅浪漫體" pitchFamily="49" charset="-120"/>
              </a:rPr>
              <a:t>學習成果</a:t>
            </a:r>
            <a:endParaRPr lang="zh-TW" altLang="en-US" b="1" i="1" dirty="0">
              <a:solidFill>
                <a:srgbClr val="FF6600"/>
              </a:solidFill>
              <a:ea typeface="金梅浪漫體" pitchFamily="49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445761" y="935932"/>
            <a:ext cx="9937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ea typeface="金梅毛行書" pitchFamily="49" charset="-120"/>
              </a:rPr>
              <a:t>彰化縣芳苑鄉建新國小</a:t>
            </a:r>
            <a:endParaRPr lang="zh-TW" altLang="en-US" sz="6000" dirty="0">
              <a:ea typeface="金梅毛行書" pitchFamily="49" charset="-120"/>
            </a:endParaRPr>
          </a:p>
        </p:txBody>
      </p:sp>
      <p:pic>
        <p:nvPicPr>
          <p:cNvPr id="1038" name="Picture 14" descr="C:\Users\win\Desktop\104照片\105校外教學\DSC_295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8132" y="11545118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win\Desktop\104照片\105校外教學\DSC_290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3188" y="28659012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win\Desktop\104照片\105校外教學\DSC_2948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7648" y="7006907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2108" y="5273542"/>
            <a:ext cx="138255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身處偏鄉地區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建新的學童們，面臨現今日益嚴重空氣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汙染及環境汙染的議題，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沒有真正感受到那樣的環境，而沒有感到害怕或有所作為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藉由全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校性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3600" b="1" dirty="0" err="1" smtClean="0">
                <a:latin typeface="標楷體" pitchFamily="65" charset="-120"/>
                <a:ea typeface="標楷體" pitchFamily="65" charset="-120"/>
              </a:rPr>
              <a:t>PM2.5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的海岸線」戶外教育計畫，讓師生們真正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能明白什麼是霧霾；霧霾是如何產生的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；讓師生知道有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霧霾這種東西的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存在，讓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大家開始注意</a:t>
            </a:r>
            <a:r>
              <a:rPr lang="en-US" altLang="zh-TW" sz="3600" b="1" dirty="0" err="1">
                <a:latin typeface="標楷體" pitchFamily="65" charset="-120"/>
                <a:ea typeface="標楷體" pitchFamily="65" charset="-120"/>
              </a:rPr>
              <a:t>PM2.5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，能觀測</a:t>
            </a:r>
            <a:r>
              <a:rPr lang="en-US" altLang="zh-TW" sz="3600" b="1" dirty="0" err="1">
                <a:latin typeface="標楷體" pitchFamily="65" charset="-120"/>
                <a:ea typeface="標楷體" pitchFamily="65" charset="-120"/>
              </a:rPr>
              <a:t>PM2.5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的指數，重視相關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問題，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保護自已不受霧霾侵害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044" y="10778912"/>
            <a:ext cx="5400000" cy="4049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win\Desktop\104照片\105校外教學\DSC_2847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818" y="20411466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n\Desktop\104照片\105校外教學\DSC_2846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216" y="15802954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434965" y="14735028"/>
            <a:ext cx="5264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護理師播放臺灣空氣品質影片及宣導，藉此讓學童體認現今空汙議題</a:t>
            </a:r>
            <a:r>
              <a:rPr lang="zh-TW" altLang="en-US" sz="2400" dirty="0"/>
              <a:t>的重要性。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635983" y="19379212"/>
            <a:ext cx="526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+mn-ea"/>
              </a:rPr>
              <a:t>讓學童認識空氣汙染的來源及空汙會對身體產生的疾病。</a:t>
            </a:r>
            <a:endParaRPr lang="zh-TW" altLang="en-US" sz="2400" dirty="0"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66137" y="19379211"/>
            <a:ext cx="526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再次複習空汙警示旗及認識空氣品質監測網。</a:t>
            </a:r>
            <a:endParaRPr lang="zh-TW" altLang="en-US" sz="2400" dirty="0"/>
          </a:p>
        </p:txBody>
      </p:sp>
      <p:sp>
        <p:nvSpPr>
          <p:cNvPr id="31" name="矩形 30"/>
          <p:cNvSpPr/>
          <p:nvPr/>
        </p:nvSpPr>
        <p:spPr>
          <a:xfrm>
            <a:off x="7658836" y="23979784"/>
            <a:ext cx="5196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能源教育教學，認識台灣各種發電的方式。</a:t>
            </a:r>
            <a:endParaRPr lang="zh-TW" altLang="en-US" sz="2400" dirty="0"/>
          </a:p>
        </p:txBody>
      </p:sp>
      <p:pic>
        <p:nvPicPr>
          <p:cNvPr id="1029" name="Picture 5" descr="C:\Users\win\Desktop\104照片\105校外教學\DSC_2827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047" y="20411466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1497111" y="23979783"/>
            <a:ext cx="526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藉由播放影片，讓學童初淺認識</a:t>
            </a:r>
            <a:r>
              <a:rPr lang="zh-TW" altLang="en-US" sz="2400" u="sng" dirty="0" smtClean="0"/>
              <a:t>王功</a:t>
            </a:r>
            <a:r>
              <a:rPr lang="zh-TW" altLang="en-US" sz="2400" dirty="0" smtClean="0"/>
              <a:t>海岸線的生態及景觀。</a:t>
            </a:r>
            <a:endParaRPr lang="zh-TW" altLang="en-US" sz="2400" dirty="0"/>
          </a:p>
        </p:txBody>
      </p:sp>
      <p:pic>
        <p:nvPicPr>
          <p:cNvPr id="1031" name="Picture 7" descr="C:\Users\win\Desktop\104照片\105校外教學\DSC_2963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3639" y="11576129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2390" y="26855637"/>
            <a:ext cx="5400000" cy="4049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win\Desktop\104照片\105校外教學\DSC_2981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3631" y="16705684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win\Desktop\104照片\105校外教學\DSC_2879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0230" y="28659012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win\Desktop\104照片\105校外教學\DSC_2918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5985" y="33589713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矩形 38"/>
          <p:cNvSpPr/>
          <p:nvPr/>
        </p:nvSpPr>
        <p:spPr>
          <a:xfrm>
            <a:off x="15396053" y="10606501"/>
            <a:ext cx="5264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全校師生參訪台中火力發電廠。</a:t>
            </a:r>
            <a:endParaRPr lang="zh-TW" altLang="en-US" sz="2400" dirty="0"/>
          </a:p>
        </p:txBody>
      </p:sp>
      <p:sp>
        <p:nvSpPr>
          <p:cNvPr id="40" name="矩形 39"/>
          <p:cNvSpPr/>
          <p:nvPr/>
        </p:nvSpPr>
        <p:spPr>
          <a:xfrm>
            <a:off x="21326985" y="10540800"/>
            <a:ext cx="5264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讓學童實地親身體驗火力發電廠場域。</a:t>
            </a:r>
            <a:endParaRPr lang="zh-TW" altLang="en-US" sz="2400" dirty="0"/>
          </a:p>
        </p:txBody>
      </p:sp>
      <p:sp>
        <p:nvSpPr>
          <p:cNvPr id="41" name="矩形 40"/>
          <p:cNvSpPr/>
          <p:nvPr/>
        </p:nvSpPr>
        <p:spPr>
          <a:xfrm>
            <a:off x="15438151" y="15175723"/>
            <a:ext cx="526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播放影片及解說，讓學童更深入了解火力發電廠的構造及用途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等。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21351560" y="15190704"/>
            <a:ext cx="526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藉由模型的解說，初步認識台中火力發電廠。</a:t>
            </a:r>
            <a:endParaRPr lang="zh-TW" altLang="en-US" sz="2400" dirty="0"/>
          </a:p>
        </p:txBody>
      </p:sp>
      <p:sp>
        <p:nvSpPr>
          <p:cNvPr id="43" name="矩形 42"/>
          <p:cNvSpPr/>
          <p:nvPr/>
        </p:nvSpPr>
        <p:spPr>
          <a:xfrm>
            <a:off x="15348418" y="20279755"/>
            <a:ext cx="5264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認識台灣電力系統圖。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7559818" y="14775205"/>
            <a:ext cx="526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學校環保議題宣導，學童能依照空氣品質警示及防護作為進行活動。</a:t>
            </a:r>
            <a:endParaRPr lang="zh-TW" altLang="en-US" sz="2400" dirty="0"/>
          </a:p>
        </p:txBody>
      </p:sp>
      <p:sp>
        <p:nvSpPr>
          <p:cNvPr id="45" name="矩形 44"/>
          <p:cNvSpPr/>
          <p:nvPr/>
        </p:nvSpPr>
        <p:spPr>
          <a:xfrm>
            <a:off x="21358213" y="20284634"/>
            <a:ext cx="5264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車上園區導覽，讓學童實地體驗。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15438151" y="27437857"/>
            <a:ext cx="5264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認識彰濱沿海地區河口生態濕地。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21444933" y="27411184"/>
            <a:ext cx="526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u="sng" dirty="0" smtClean="0"/>
              <a:t>王功</a:t>
            </a:r>
            <a:r>
              <a:rPr lang="zh-TW" altLang="en-US" sz="2400" dirty="0" smtClean="0"/>
              <a:t>濱海植物在嚴苛環境中，所呈現不同風貌</a:t>
            </a:r>
            <a:r>
              <a:rPr lang="zh-TW" altLang="en-US" sz="2400" dirty="0"/>
              <a:t>和特性，</a:t>
            </a:r>
            <a:r>
              <a:rPr lang="zh-TW" altLang="en-US" sz="2400" dirty="0" smtClean="0"/>
              <a:t>展現豐富</a:t>
            </a:r>
            <a:r>
              <a:rPr lang="zh-TW" altLang="en-US" sz="2400" dirty="0"/>
              <a:t>的生命力。</a:t>
            </a:r>
          </a:p>
        </p:txBody>
      </p:sp>
      <p:sp>
        <p:nvSpPr>
          <p:cNvPr id="48" name="矩形 47"/>
          <p:cNvSpPr/>
          <p:nvPr/>
        </p:nvSpPr>
        <p:spPr>
          <a:xfrm>
            <a:off x="15485179" y="32229432"/>
            <a:ext cx="526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體驗</a:t>
            </a:r>
            <a:r>
              <a:rPr lang="zh-TW" altLang="en-US" sz="2400" dirty="0" smtClean="0"/>
              <a:t>「小小蚵農與青蚵嫂」，讓學童了解養蚵人家的辛苦。</a:t>
            </a:r>
            <a:endParaRPr lang="zh-TW" altLang="en-US" sz="2400" dirty="0"/>
          </a:p>
        </p:txBody>
      </p:sp>
      <p:sp>
        <p:nvSpPr>
          <p:cNvPr id="49" name="矩形 48"/>
          <p:cNvSpPr/>
          <p:nvPr/>
        </p:nvSpPr>
        <p:spPr>
          <a:xfrm>
            <a:off x="21481109" y="32191438"/>
            <a:ext cx="5264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認識潮間帶生物及</a:t>
            </a:r>
            <a:r>
              <a:rPr lang="zh-TW" altLang="en-US" sz="2400" u="sng" dirty="0" smtClean="0"/>
              <a:t>王功</a:t>
            </a:r>
            <a:r>
              <a:rPr lang="zh-TW" altLang="en-US" sz="2400" dirty="0" smtClean="0"/>
              <a:t>蚵仔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等。</a:t>
            </a:r>
            <a:endParaRPr lang="zh-TW" altLang="en-US" sz="2400" dirty="0"/>
          </a:p>
        </p:txBody>
      </p:sp>
      <p:sp>
        <p:nvSpPr>
          <p:cNvPr id="50" name="矩形 49"/>
          <p:cNvSpPr/>
          <p:nvPr/>
        </p:nvSpPr>
        <p:spPr>
          <a:xfrm>
            <a:off x="15511512" y="37179119"/>
            <a:ext cx="526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介紹風力發電，</a:t>
            </a:r>
            <a:r>
              <a:rPr lang="zh-TW" altLang="en-US" sz="2400" u="sng" dirty="0" smtClean="0"/>
              <a:t>王功</a:t>
            </a:r>
            <a:r>
              <a:rPr lang="zh-TW" altLang="en-US" sz="2400" dirty="0" smtClean="0"/>
              <a:t>沿海一帶非常適合發展風力發電。</a:t>
            </a:r>
            <a:endParaRPr lang="zh-TW" altLang="en-US" sz="2400" dirty="0"/>
          </a:p>
        </p:txBody>
      </p:sp>
      <p:sp>
        <p:nvSpPr>
          <p:cNvPr id="51" name="矩形 50"/>
          <p:cNvSpPr/>
          <p:nvPr/>
        </p:nvSpPr>
        <p:spPr>
          <a:xfrm>
            <a:off x="21573906" y="37165810"/>
            <a:ext cx="5264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「貓頭鷹」蚵藝</a:t>
            </a:r>
            <a:r>
              <a:rPr lang="en-US" altLang="zh-TW" sz="2400" dirty="0" smtClean="0"/>
              <a:t>DIY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53" name="矩形 52"/>
          <p:cNvSpPr/>
          <p:nvPr/>
        </p:nvSpPr>
        <p:spPr>
          <a:xfrm>
            <a:off x="7619551" y="30942077"/>
            <a:ext cx="5264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「貓頭鷹</a:t>
            </a:r>
            <a:r>
              <a:rPr lang="zh-TW" altLang="en-US" sz="2400" dirty="0" smtClean="0"/>
              <a:t>」蚵藝作品。</a:t>
            </a:r>
            <a:endParaRPr lang="zh-TW" altLang="en-US" sz="2400" dirty="0"/>
          </a:p>
        </p:txBody>
      </p:sp>
      <p:sp>
        <p:nvSpPr>
          <p:cNvPr id="54" name="矩形 53"/>
          <p:cNvSpPr/>
          <p:nvPr/>
        </p:nvSpPr>
        <p:spPr>
          <a:xfrm>
            <a:off x="1273491" y="36368104"/>
            <a:ext cx="5264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「</a:t>
            </a:r>
            <a:r>
              <a:rPr lang="en-US" altLang="zh-TW" sz="2400" dirty="0" err="1" smtClean="0"/>
              <a:t>PM2.5</a:t>
            </a:r>
            <a:r>
              <a:rPr lang="zh-TW" altLang="en-US" sz="2400" dirty="0" smtClean="0"/>
              <a:t>的海岸線」之旅學習單。</a:t>
            </a:r>
            <a:endParaRPr lang="zh-TW" altLang="en-US" sz="2400" dirty="0"/>
          </a:p>
        </p:txBody>
      </p:sp>
      <p:pic>
        <p:nvPicPr>
          <p:cNvPr id="11" name="Picture 12" descr="C:\Users\win\Downloads\1459920911812.jp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7301" y="24196843"/>
            <a:ext cx="5400000" cy="302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win\Downloads\1459920913046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836" y="27856776"/>
            <a:ext cx="5400000" cy="302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J:\DCIM\100NC1J3\DSC_3139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1897" y="11135434"/>
            <a:ext cx="5400000" cy="359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F:\111111065.jp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363" y="35389769"/>
            <a:ext cx="203598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:\111111064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678" y="32129855"/>
            <a:ext cx="203598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F:\111111063.jp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482" y="35381672"/>
            <a:ext cx="203598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:\111111062.jp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1300" y="32129855"/>
            <a:ext cx="203598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F:\111111061.jp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1300" y="35381672"/>
            <a:ext cx="203598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:\111111059.jp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482" y="32129855"/>
            <a:ext cx="203598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J:\DCIM\100NC1J3\DSC_3140.JP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212" y="33061855"/>
            <a:ext cx="4680000" cy="3119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61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393</Words>
  <Application>Microsoft Office PowerPoint</Application>
  <PresentationFormat>自訂</PresentationFormat>
  <Paragraphs>29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</dc:creator>
  <cp:lastModifiedBy>mark2470mark</cp:lastModifiedBy>
  <cp:revision>43</cp:revision>
  <dcterms:created xsi:type="dcterms:W3CDTF">2016-04-01T06:23:45Z</dcterms:created>
  <dcterms:modified xsi:type="dcterms:W3CDTF">2016-08-26T00:40:18Z</dcterms:modified>
</cp:coreProperties>
</file>